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7"/>
  </p:notesMasterIdLst>
  <p:handoutMasterIdLst>
    <p:handoutMasterId r:id="rId38"/>
  </p:handoutMasterIdLst>
  <p:sldIdLst>
    <p:sldId id="286" r:id="rId2"/>
    <p:sldId id="298" r:id="rId3"/>
    <p:sldId id="292" r:id="rId4"/>
    <p:sldId id="256" r:id="rId5"/>
    <p:sldId id="293" r:id="rId6"/>
    <p:sldId id="257" r:id="rId7"/>
    <p:sldId id="258" r:id="rId8"/>
    <p:sldId id="295" r:id="rId9"/>
    <p:sldId id="284" r:id="rId10"/>
    <p:sldId id="260" r:id="rId11"/>
    <p:sldId id="261" r:id="rId12"/>
    <p:sldId id="280" r:id="rId13"/>
    <p:sldId id="283" r:id="rId14"/>
    <p:sldId id="299" r:id="rId15"/>
    <p:sldId id="262" r:id="rId16"/>
    <p:sldId id="263" r:id="rId17"/>
    <p:sldId id="265" r:id="rId18"/>
    <p:sldId id="267" r:id="rId19"/>
    <p:sldId id="288" r:id="rId20"/>
    <p:sldId id="268" r:id="rId21"/>
    <p:sldId id="264" r:id="rId22"/>
    <p:sldId id="269" r:id="rId23"/>
    <p:sldId id="281" r:id="rId24"/>
    <p:sldId id="285" r:id="rId25"/>
    <p:sldId id="273" r:id="rId26"/>
    <p:sldId id="274" r:id="rId27"/>
    <p:sldId id="275" r:id="rId28"/>
    <p:sldId id="282" r:id="rId29"/>
    <p:sldId id="271" r:id="rId30"/>
    <p:sldId id="296" r:id="rId31"/>
    <p:sldId id="277" r:id="rId32"/>
    <p:sldId id="278" r:id="rId33"/>
    <p:sldId id="279" r:id="rId34"/>
    <p:sldId id="290" r:id="rId35"/>
    <p:sldId id="289" r:id="rId36"/>
  </p:sldIdLst>
  <p:sldSz cx="9144000" cy="6858000" type="screen4x3"/>
  <p:notesSz cx="6858000" cy="9034463"/>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C18"/>
    <a:srgbClr val="FF00FF"/>
    <a:srgbClr val="F9BD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94" y="2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bwMode="auto">
          <a:xfrm>
            <a:off x="0"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31075" name="Rectangle 3"/>
          <p:cNvSpPr>
            <a:spLocks noGrp="1" noChangeArrowheads="1"/>
          </p:cNvSpPr>
          <p:nvPr>
            <p:ph type="dt" sz="quarter" idx="1"/>
          </p:nvPr>
        </p:nvSpPr>
        <p:spPr bwMode="auto">
          <a:xfrm>
            <a:off x="3884613"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31076" name="Rectangle 4"/>
          <p:cNvSpPr>
            <a:spLocks noGrp="1" noChangeArrowheads="1"/>
          </p:cNvSpPr>
          <p:nvPr>
            <p:ph type="ftr" sz="quarter" idx="2"/>
          </p:nvPr>
        </p:nvSpPr>
        <p:spPr bwMode="auto">
          <a:xfrm>
            <a:off x="0" y="8580438"/>
            <a:ext cx="2971800" cy="45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31077" name="Rectangle 5"/>
          <p:cNvSpPr>
            <a:spLocks noGrp="1" noChangeArrowheads="1"/>
          </p:cNvSpPr>
          <p:nvPr>
            <p:ph type="sldNum" sz="quarter" idx="3"/>
          </p:nvPr>
        </p:nvSpPr>
        <p:spPr bwMode="auto">
          <a:xfrm>
            <a:off x="3884613" y="8580438"/>
            <a:ext cx="2971800" cy="45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414FB8D-176C-4E8B-88F8-E7E854525F05}" type="slidenum">
              <a:rPr lang="en-US"/>
              <a:pPr/>
              <a:t>‹#›</a:t>
            </a:fld>
            <a:endParaRPr lang="en-US"/>
          </a:p>
        </p:txBody>
      </p:sp>
    </p:spTree>
    <p:extLst>
      <p:ext uri="{BB962C8B-B14F-4D97-AF65-F5344CB8AC3E}">
        <p14:creationId xmlns:p14="http://schemas.microsoft.com/office/powerpoint/2010/main" val="3769604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bwMode="auto">
          <a:xfrm>
            <a:off x="0"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53603" name="Rectangle 3"/>
          <p:cNvSpPr>
            <a:spLocks noGrp="1" noChangeArrowheads="1"/>
          </p:cNvSpPr>
          <p:nvPr>
            <p:ph type="dt" idx="1"/>
          </p:nvPr>
        </p:nvSpPr>
        <p:spPr bwMode="auto">
          <a:xfrm>
            <a:off x="3884613" y="0"/>
            <a:ext cx="2971800" cy="45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53604" name="Rectangle 4"/>
          <p:cNvSpPr>
            <a:spLocks noGrp="1" noRot="1" noChangeAspect="1" noChangeArrowheads="1" noTextEdit="1"/>
          </p:cNvSpPr>
          <p:nvPr>
            <p:ph type="sldImg" idx="2"/>
          </p:nvPr>
        </p:nvSpPr>
        <p:spPr bwMode="auto">
          <a:xfrm>
            <a:off x="1171575" y="677863"/>
            <a:ext cx="4516438" cy="33877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05" name="Rectangle 5"/>
          <p:cNvSpPr>
            <a:spLocks noGrp="1" noChangeArrowheads="1"/>
          </p:cNvSpPr>
          <p:nvPr>
            <p:ph type="body" sz="quarter" idx="3"/>
          </p:nvPr>
        </p:nvSpPr>
        <p:spPr bwMode="auto">
          <a:xfrm>
            <a:off x="685800" y="4291013"/>
            <a:ext cx="5486400" cy="406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06" name="Rectangle 6"/>
          <p:cNvSpPr>
            <a:spLocks noGrp="1" noChangeArrowheads="1"/>
          </p:cNvSpPr>
          <p:nvPr>
            <p:ph type="ftr" sz="quarter" idx="4"/>
          </p:nvPr>
        </p:nvSpPr>
        <p:spPr bwMode="auto">
          <a:xfrm>
            <a:off x="0" y="8580438"/>
            <a:ext cx="2971800" cy="45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53607" name="Rectangle 7"/>
          <p:cNvSpPr>
            <a:spLocks noGrp="1" noChangeArrowheads="1"/>
          </p:cNvSpPr>
          <p:nvPr>
            <p:ph type="sldNum" sz="quarter" idx="5"/>
          </p:nvPr>
        </p:nvSpPr>
        <p:spPr bwMode="auto">
          <a:xfrm>
            <a:off x="3884613" y="8580438"/>
            <a:ext cx="2971800" cy="452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7D0DE16-7C2B-404F-A86D-F103A2976553}" type="slidenum">
              <a:rPr lang="en-US"/>
              <a:pPr/>
              <a:t>‹#›</a:t>
            </a:fld>
            <a:endParaRPr lang="en-US"/>
          </a:p>
        </p:txBody>
      </p:sp>
    </p:spTree>
    <p:extLst>
      <p:ext uri="{BB962C8B-B14F-4D97-AF65-F5344CB8AC3E}">
        <p14:creationId xmlns:p14="http://schemas.microsoft.com/office/powerpoint/2010/main" val="39183940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C2305E-7B0C-46C5-B6CC-441698218643}" type="slidenum">
              <a:rPr lang="en-US"/>
              <a:pPr/>
              <a:t>19</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3290E8-584A-4CB7-80F1-BECC57AA3AEA}" type="slidenum">
              <a:rPr lang="en-US"/>
              <a:pPr/>
              <a:t>34</a:t>
            </a:fld>
            <a:endParaRPr lang="en-US"/>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2818" name="Group 2"/>
          <p:cNvGrpSpPr>
            <a:grpSpLocks/>
          </p:cNvGrpSpPr>
          <p:nvPr/>
        </p:nvGrpSpPr>
        <p:grpSpPr bwMode="auto">
          <a:xfrm>
            <a:off x="0" y="0"/>
            <a:ext cx="9148763" cy="6851650"/>
            <a:chOff x="1" y="0"/>
            <a:chExt cx="5763" cy="4316"/>
          </a:xfrm>
        </p:grpSpPr>
        <p:sp>
          <p:nvSpPr>
            <p:cNvPr id="162819"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0"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1"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62822" name="Group 6"/>
            <p:cNvGrpSpPr>
              <a:grpSpLocks/>
            </p:cNvGrpSpPr>
            <p:nvPr/>
          </p:nvGrpSpPr>
          <p:grpSpPr bwMode="auto">
            <a:xfrm>
              <a:off x="288" y="0"/>
              <a:ext cx="5098" cy="4316"/>
              <a:chOff x="288" y="0"/>
              <a:chExt cx="5098" cy="4316"/>
            </a:xfrm>
          </p:grpSpPr>
          <p:sp>
            <p:nvSpPr>
              <p:cNvPr id="162823"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4"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5"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6"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7"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8"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29"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0"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1"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2"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3"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4"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5"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2836"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7"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8"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39"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40"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41"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42"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43"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2844"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5"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6"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2847" name="Group 31"/>
            <p:cNvGrpSpPr>
              <a:grpSpLocks/>
            </p:cNvGrpSpPr>
            <p:nvPr/>
          </p:nvGrpSpPr>
          <p:grpSpPr bwMode="auto">
            <a:xfrm>
              <a:off x="1" y="392"/>
              <a:ext cx="5758" cy="1571"/>
              <a:chOff x="1" y="392"/>
              <a:chExt cx="5758" cy="1571"/>
            </a:xfrm>
          </p:grpSpPr>
          <p:sp>
            <p:nvSpPr>
              <p:cNvPr id="16284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4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2853"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854"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2855"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162856"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62857" name="Rectangle 41"/>
          <p:cNvSpPr>
            <a:spLocks noGrp="1" noChangeArrowheads="1"/>
          </p:cNvSpPr>
          <p:nvPr>
            <p:ph type="dt" sz="quarter" idx="2"/>
          </p:nvPr>
        </p:nvSpPr>
        <p:spPr/>
        <p:txBody>
          <a:bodyPr/>
          <a:lstStyle>
            <a:lvl1pPr>
              <a:defRPr/>
            </a:lvl1pPr>
          </a:lstStyle>
          <a:p>
            <a:endParaRPr lang="en-US"/>
          </a:p>
        </p:txBody>
      </p:sp>
      <p:sp>
        <p:nvSpPr>
          <p:cNvPr id="162858" name="Rectangle 42"/>
          <p:cNvSpPr>
            <a:spLocks noGrp="1" noChangeArrowheads="1"/>
          </p:cNvSpPr>
          <p:nvPr>
            <p:ph type="ftr" sz="quarter" idx="3"/>
          </p:nvPr>
        </p:nvSpPr>
        <p:spPr/>
        <p:txBody>
          <a:bodyPr/>
          <a:lstStyle>
            <a:lvl1pPr>
              <a:defRPr/>
            </a:lvl1pPr>
          </a:lstStyle>
          <a:p>
            <a:endParaRPr lang="en-US"/>
          </a:p>
        </p:txBody>
      </p:sp>
      <p:sp>
        <p:nvSpPr>
          <p:cNvPr id="162859" name="Rectangle 43"/>
          <p:cNvSpPr>
            <a:spLocks noGrp="1" noChangeArrowheads="1"/>
          </p:cNvSpPr>
          <p:nvPr>
            <p:ph type="sldNum" sz="quarter" idx="4"/>
          </p:nvPr>
        </p:nvSpPr>
        <p:spPr/>
        <p:txBody>
          <a:bodyPr/>
          <a:lstStyle>
            <a:lvl1pPr>
              <a:defRPr/>
            </a:lvl1pPr>
          </a:lstStyle>
          <a:p>
            <a:fld id="{D0C4A2EF-E3E7-4F3A-BB29-2FCA4B9FD96B}"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EC358BE-5B39-4715-BC57-0E077907DE05}" type="slidenum">
              <a:rPr lang="en-US"/>
              <a:pPr/>
              <a:t>‹#›</a:t>
            </a:fld>
            <a:endParaRPr lang="en-US"/>
          </a:p>
        </p:txBody>
      </p:sp>
    </p:spTree>
    <p:extLst>
      <p:ext uri="{BB962C8B-B14F-4D97-AF65-F5344CB8AC3E}">
        <p14:creationId xmlns:p14="http://schemas.microsoft.com/office/powerpoint/2010/main" val="37841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7717116-DCBF-4A88-9EAF-76D514E621CF}" type="slidenum">
              <a:rPr lang="en-US"/>
              <a:pPr/>
              <a:t>‹#›</a:t>
            </a:fld>
            <a:endParaRPr lang="en-US"/>
          </a:p>
        </p:txBody>
      </p:sp>
    </p:spTree>
    <p:extLst>
      <p:ext uri="{BB962C8B-B14F-4D97-AF65-F5344CB8AC3E}">
        <p14:creationId xmlns:p14="http://schemas.microsoft.com/office/powerpoint/2010/main" val="2910522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312574E3-2FAA-47E1-B8D4-1440583873BC}" type="slidenum">
              <a:rPr lang="en-US"/>
              <a:pPr/>
              <a:t>‹#›</a:t>
            </a:fld>
            <a:endParaRPr lang="en-US"/>
          </a:p>
        </p:txBody>
      </p:sp>
    </p:spTree>
    <p:extLst>
      <p:ext uri="{BB962C8B-B14F-4D97-AF65-F5344CB8AC3E}">
        <p14:creationId xmlns:p14="http://schemas.microsoft.com/office/powerpoint/2010/main" val="2585979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58DB4139-5A52-4025-9766-2996527627CD}" type="slidenum">
              <a:rPr lang="en-US"/>
              <a:pPr/>
              <a:t>‹#›</a:t>
            </a:fld>
            <a:endParaRPr lang="en-US"/>
          </a:p>
        </p:txBody>
      </p:sp>
    </p:spTree>
    <p:extLst>
      <p:ext uri="{BB962C8B-B14F-4D97-AF65-F5344CB8AC3E}">
        <p14:creationId xmlns:p14="http://schemas.microsoft.com/office/powerpoint/2010/main" val="3447666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BDB5491-551A-4BD2-8598-045E42A1A4ED}" type="slidenum">
              <a:rPr lang="en-US"/>
              <a:pPr/>
              <a:t>‹#›</a:t>
            </a:fld>
            <a:endParaRPr lang="en-US"/>
          </a:p>
        </p:txBody>
      </p:sp>
    </p:spTree>
    <p:extLst>
      <p:ext uri="{BB962C8B-B14F-4D97-AF65-F5344CB8AC3E}">
        <p14:creationId xmlns:p14="http://schemas.microsoft.com/office/powerpoint/2010/main" val="232428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DD3CF24-8FF5-4D5E-9B33-03A4A2D8E226}" type="slidenum">
              <a:rPr lang="en-US"/>
              <a:pPr/>
              <a:t>‹#›</a:t>
            </a:fld>
            <a:endParaRPr lang="en-US"/>
          </a:p>
        </p:txBody>
      </p:sp>
    </p:spTree>
    <p:extLst>
      <p:ext uri="{BB962C8B-B14F-4D97-AF65-F5344CB8AC3E}">
        <p14:creationId xmlns:p14="http://schemas.microsoft.com/office/powerpoint/2010/main" val="32342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9BB2DA-7232-485C-ACDA-94F849A89A9D}" type="slidenum">
              <a:rPr lang="en-US"/>
              <a:pPr/>
              <a:t>‹#›</a:t>
            </a:fld>
            <a:endParaRPr lang="en-US"/>
          </a:p>
        </p:txBody>
      </p:sp>
    </p:spTree>
    <p:extLst>
      <p:ext uri="{BB962C8B-B14F-4D97-AF65-F5344CB8AC3E}">
        <p14:creationId xmlns:p14="http://schemas.microsoft.com/office/powerpoint/2010/main" val="147059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B3ADE22-2FEB-40DB-BB2C-605F2B1F977C}" type="slidenum">
              <a:rPr lang="en-US"/>
              <a:pPr/>
              <a:t>‹#›</a:t>
            </a:fld>
            <a:endParaRPr lang="en-US"/>
          </a:p>
        </p:txBody>
      </p:sp>
    </p:spTree>
    <p:extLst>
      <p:ext uri="{BB962C8B-B14F-4D97-AF65-F5344CB8AC3E}">
        <p14:creationId xmlns:p14="http://schemas.microsoft.com/office/powerpoint/2010/main" val="819964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643693C-B369-4344-95A9-FE15881DA53B}" type="slidenum">
              <a:rPr lang="en-US"/>
              <a:pPr/>
              <a:t>‹#›</a:t>
            </a:fld>
            <a:endParaRPr lang="en-US"/>
          </a:p>
        </p:txBody>
      </p:sp>
    </p:spTree>
    <p:extLst>
      <p:ext uri="{BB962C8B-B14F-4D97-AF65-F5344CB8AC3E}">
        <p14:creationId xmlns:p14="http://schemas.microsoft.com/office/powerpoint/2010/main" val="55494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BC3F794-3F7F-491B-BD35-D348B5CC00D4}" type="slidenum">
              <a:rPr lang="en-US"/>
              <a:pPr/>
              <a:t>‹#›</a:t>
            </a:fld>
            <a:endParaRPr lang="en-US"/>
          </a:p>
        </p:txBody>
      </p:sp>
    </p:spTree>
    <p:extLst>
      <p:ext uri="{BB962C8B-B14F-4D97-AF65-F5344CB8AC3E}">
        <p14:creationId xmlns:p14="http://schemas.microsoft.com/office/powerpoint/2010/main" val="1206243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30B4691-999D-4790-88AD-A6428F10A674}" type="slidenum">
              <a:rPr lang="en-US"/>
              <a:pPr/>
              <a:t>‹#›</a:t>
            </a:fld>
            <a:endParaRPr lang="en-US"/>
          </a:p>
        </p:txBody>
      </p:sp>
    </p:spTree>
    <p:extLst>
      <p:ext uri="{BB962C8B-B14F-4D97-AF65-F5344CB8AC3E}">
        <p14:creationId xmlns:p14="http://schemas.microsoft.com/office/powerpoint/2010/main" val="422128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616854-0A9F-4D82-8502-4A28F7CB34B1}" type="slidenum">
              <a:rPr lang="en-US"/>
              <a:pPr/>
              <a:t>‹#›</a:t>
            </a:fld>
            <a:endParaRPr lang="en-US"/>
          </a:p>
        </p:txBody>
      </p:sp>
    </p:spTree>
    <p:extLst>
      <p:ext uri="{BB962C8B-B14F-4D97-AF65-F5344CB8AC3E}">
        <p14:creationId xmlns:p14="http://schemas.microsoft.com/office/powerpoint/2010/main" val="861006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61794" name="Group 2"/>
          <p:cNvGrpSpPr>
            <a:grpSpLocks/>
          </p:cNvGrpSpPr>
          <p:nvPr/>
        </p:nvGrpSpPr>
        <p:grpSpPr bwMode="auto">
          <a:xfrm>
            <a:off x="1588" y="0"/>
            <a:ext cx="9148762" cy="6851650"/>
            <a:chOff x="1" y="0"/>
            <a:chExt cx="5763" cy="4316"/>
          </a:xfrm>
        </p:grpSpPr>
        <p:sp>
          <p:nvSpPr>
            <p:cNvPr id="161795"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796"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797"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61798" name="Group 6"/>
            <p:cNvGrpSpPr>
              <a:grpSpLocks/>
            </p:cNvGrpSpPr>
            <p:nvPr/>
          </p:nvGrpSpPr>
          <p:grpSpPr bwMode="auto">
            <a:xfrm>
              <a:off x="288" y="0"/>
              <a:ext cx="5098" cy="4316"/>
              <a:chOff x="288" y="0"/>
              <a:chExt cx="5098" cy="4316"/>
            </a:xfrm>
          </p:grpSpPr>
          <p:sp>
            <p:nvSpPr>
              <p:cNvPr id="161799"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0"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1"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2"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3"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4"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5"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6"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7"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8"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09"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0"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1"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1812"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3"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4"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5"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6"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7"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8"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19"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1820"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21"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22"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1823" name="Group 31"/>
            <p:cNvGrpSpPr>
              <a:grpSpLocks/>
            </p:cNvGrpSpPr>
            <p:nvPr/>
          </p:nvGrpSpPr>
          <p:grpSpPr bwMode="auto">
            <a:xfrm>
              <a:off x="1" y="392"/>
              <a:ext cx="5758" cy="1571"/>
              <a:chOff x="1" y="392"/>
              <a:chExt cx="5758" cy="1571"/>
            </a:xfrm>
          </p:grpSpPr>
          <p:sp>
            <p:nvSpPr>
              <p:cNvPr id="161824"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25"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26"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27"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28"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1829"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1830"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1831"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61832"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US"/>
          </a:p>
        </p:txBody>
      </p:sp>
      <p:sp>
        <p:nvSpPr>
          <p:cNvPr id="161833"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n-US"/>
          </a:p>
        </p:txBody>
      </p:sp>
      <p:sp>
        <p:nvSpPr>
          <p:cNvPr id="161834"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B408E5B7-7206-415D-96DE-962A8BF583CE}" type="slidenum">
              <a:rPr lang="en-US"/>
              <a:pPr/>
              <a:t>‹#›</a:t>
            </a:fld>
            <a:endParaRPr lang="en-US"/>
          </a:p>
        </p:txBody>
      </p:sp>
      <p:sp>
        <p:nvSpPr>
          <p:cNvPr id="161835"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iming>
    <p:tnLst>
      <p:par>
        <p:cTn id="1" dur="indefinite" restart="never" nodeType="tmRoot"/>
      </p:par>
    </p:tnLst>
  </p:timing>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w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www.kidshealth.com/misc/movie/bodybasics/male_repro.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cor.org/TCR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kidshealth.org/teen/" TargetMode="External"/><Relationship Id="rId4" Type="http://schemas.openxmlformats.org/officeDocument/2006/relationships/hyperlink" Target="http://medlineplus.gov/"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teenageparent.org/english/costofbaby2B.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hyperlink" Target="http://www.kidshealth.com/misc/movie/bodybasics/bodybasics_female_repro.html"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kidshealth.com/teen/sexual_health/changing_body/female_repro.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breastcancer.org/prv_all_risks_cant_control.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kidshealth.org/teen/" TargetMode="External"/><Relationship Id="rId5" Type="http://schemas.openxmlformats.org/officeDocument/2006/relationships/hyperlink" Target="http://medlineplus.gov/" TargetMode="External"/><Relationship Id="rId4" Type="http://schemas.openxmlformats.org/officeDocument/2006/relationships/hyperlink" Target="http://www.breastcancer.org/"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asolinealleyantiques.com/cartoon/images/Disney/happy-largebisque.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FC6323E-DA0C-48CC-99B0-0FC4E7AA76A4}" type="slidenum">
              <a:rPr lang="en-US"/>
              <a:pPr/>
              <a:t>1</a:t>
            </a:fld>
            <a:endParaRPr lang="en-US"/>
          </a:p>
        </p:txBody>
      </p:sp>
      <p:sp>
        <p:nvSpPr>
          <p:cNvPr id="164866" name="Rectangle 2"/>
          <p:cNvSpPr>
            <a:spLocks noGrp="1" noChangeArrowheads="1"/>
          </p:cNvSpPr>
          <p:nvPr>
            <p:ph type="title"/>
          </p:nvPr>
        </p:nvSpPr>
        <p:spPr/>
        <p:txBody>
          <a:bodyPr/>
          <a:lstStyle/>
          <a:p>
            <a:endParaRPr lang="en-US"/>
          </a:p>
        </p:txBody>
      </p:sp>
      <p:sp>
        <p:nvSpPr>
          <p:cNvPr id="164867" name="Rectangle 3"/>
          <p:cNvSpPr>
            <a:spLocks noGrp="1" noChangeArrowheads="1"/>
          </p:cNvSpPr>
          <p:nvPr>
            <p:ph type="body" idx="1"/>
          </p:nvPr>
        </p:nvSpPr>
        <p:spPr/>
        <p:txBody>
          <a:bodyPr/>
          <a:lstStyle/>
          <a:p>
            <a:pPr algn="ctr"/>
            <a:endParaRPr lang="en-US"/>
          </a:p>
          <a:p>
            <a:pPr algn="ctr"/>
            <a:endParaRPr lang="en-US"/>
          </a:p>
          <a:p>
            <a:pPr algn="ctr">
              <a:buFont typeface="Wingdings" pitchFamily="2" charset="2"/>
              <a:buNone/>
            </a:pPr>
            <a:r>
              <a:rPr lang="en-US" sz="4000"/>
              <a:t>Human Sexuality</a:t>
            </a:r>
            <a:r>
              <a:rPr lang="en-US"/>
              <a:t> </a:t>
            </a:r>
          </a:p>
          <a:p>
            <a:pPr algn="ctr">
              <a:buFont typeface="Wingdings" pitchFamily="2" charset="2"/>
              <a:buNone/>
            </a:pPr>
            <a:r>
              <a:rPr lang="en-US"/>
              <a:t>Mr. Bower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7"/>
          <p:cNvSpPr>
            <a:spLocks noGrp="1"/>
          </p:cNvSpPr>
          <p:nvPr>
            <p:ph type="sldNum" sz="quarter" idx="12"/>
          </p:nvPr>
        </p:nvSpPr>
        <p:spPr/>
        <p:txBody>
          <a:bodyPr/>
          <a:lstStyle/>
          <a:p>
            <a:fld id="{5306BA7B-7ECD-411F-959B-F5D90AA9B7FB}" type="slidenum">
              <a:rPr lang="en-US"/>
              <a:pPr/>
              <a:t>10</a:t>
            </a:fld>
            <a:endParaRPr lang="en-US"/>
          </a:p>
        </p:txBody>
      </p:sp>
      <p:sp>
        <p:nvSpPr>
          <p:cNvPr id="6146" name="Rectangle 2"/>
          <p:cNvSpPr>
            <a:spLocks noGrp="1" noChangeArrowheads="1"/>
          </p:cNvSpPr>
          <p:nvPr>
            <p:ph type="title"/>
          </p:nvPr>
        </p:nvSpPr>
        <p:spPr/>
        <p:txBody>
          <a:bodyPr/>
          <a:lstStyle/>
          <a:p>
            <a:r>
              <a:rPr lang="en-US"/>
              <a:t>Emotional changes</a:t>
            </a:r>
          </a:p>
        </p:txBody>
      </p:sp>
      <p:sp>
        <p:nvSpPr>
          <p:cNvPr id="6147" name="Rectangle 3"/>
          <p:cNvSpPr>
            <a:spLocks noGrp="1" noChangeArrowheads="1"/>
          </p:cNvSpPr>
          <p:nvPr>
            <p:ph type="body" sz="half" idx="1"/>
          </p:nvPr>
        </p:nvSpPr>
        <p:spPr>
          <a:xfrm>
            <a:off x="457200" y="1600200"/>
            <a:ext cx="6629400" cy="4876800"/>
          </a:xfrm>
        </p:spPr>
        <p:txBody>
          <a:bodyPr/>
          <a:lstStyle/>
          <a:p>
            <a:r>
              <a:rPr lang="en-US" sz="2800"/>
              <a:t>Strong emotional feelings can come to surface</a:t>
            </a:r>
          </a:p>
          <a:p>
            <a:r>
              <a:rPr lang="en-US" sz="2800"/>
              <a:t>Emotions and feelings go up and down quickly</a:t>
            </a:r>
          </a:p>
          <a:p>
            <a:r>
              <a:rPr lang="en-US" sz="2800"/>
              <a:t>May have difficulty in letting others know how they are feeling. This difficulty in communication is a normal part of development!</a:t>
            </a:r>
          </a:p>
        </p:txBody>
      </p:sp>
      <p:pic>
        <p:nvPicPr>
          <p:cNvPr id="6150" name="Picture 6" descr="j0286034"/>
          <p:cNvPicPr>
            <a:picLocks noGrp="1" noChangeAspect="1" noChangeArrowheads="1"/>
          </p:cNvPicPr>
          <p:nvPr>
            <p:ph sz="quarter" idx="2"/>
          </p:nvPr>
        </p:nvPicPr>
        <p:blipFill>
          <a:blip r:embed="rId2" cstate="print">
            <a:extLst>
              <a:ext uri="{28A0092B-C50C-407E-A947-70E740481C1C}">
                <a14:useLocalDpi xmlns:a14="http://schemas.microsoft.com/office/drawing/2010/main" val="0"/>
              </a:ext>
            </a:extLst>
          </a:blip>
          <a:srcRect/>
          <a:stretch>
            <a:fillRect/>
          </a:stretch>
        </p:blipFill>
        <p:spPr>
          <a:xfrm>
            <a:off x="7772400" y="1831975"/>
            <a:ext cx="803275" cy="788988"/>
          </a:xfrm>
        </p:spPr>
      </p:pic>
      <p:pic>
        <p:nvPicPr>
          <p:cNvPr id="6152" name="Picture 8" descr="j0283262"/>
          <p:cNvPicPr>
            <a:picLocks noGrp="1" noChangeAspect="1" noChangeArrowheads="1" noCrop="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7162800" y="4370388"/>
            <a:ext cx="1676400" cy="1676400"/>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B293D99-FDFF-4143-AE58-4FD1E335113F}" type="slidenum">
              <a:rPr lang="en-US"/>
              <a:pPr/>
              <a:t>11</a:t>
            </a:fld>
            <a:endParaRPr lang="en-US"/>
          </a:p>
        </p:txBody>
      </p:sp>
      <p:sp>
        <p:nvSpPr>
          <p:cNvPr id="7170" name="Rectangle 2"/>
          <p:cNvSpPr>
            <a:spLocks noGrp="1" noChangeArrowheads="1"/>
          </p:cNvSpPr>
          <p:nvPr>
            <p:ph type="title"/>
          </p:nvPr>
        </p:nvSpPr>
        <p:spPr/>
        <p:txBody>
          <a:bodyPr/>
          <a:lstStyle/>
          <a:p>
            <a:r>
              <a:rPr lang="en-US"/>
              <a:t>Male Reproductive System</a:t>
            </a:r>
          </a:p>
        </p:txBody>
      </p:sp>
      <p:sp>
        <p:nvSpPr>
          <p:cNvPr id="7171" name="Rectangle 3"/>
          <p:cNvSpPr>
            <a:spLocks noGrp="1" noChangeArrowheads="1"/>
          </p:cNvSpPr>
          <p:nvPr>
            <p:ph type="body" idx="1"/>
          </p:nvPr>
        </p:nvSpPr>
        <p:spPr/>
        <p:txBody>
          <a:bodyPr/>
          <a:lstStyle/>
          <a:p>
            <a:pPr>
              <a:lnSpc>
                <a:spcPct val="90000"/>
              </a:lnSpc>
            </a:pPr>
            <a:r>
              <a:rPr lang="en-US"/>
              <a:t>During puberty, the pituitary gland stimulates the testes to begin producing the male sex hormone, testosterone.</a:t>
            </a:r>
          </a:p>
          <a:p>
            <a:pPr>
              <a:lnSpc>
                <a:spcPct val="90000"/>
              </a:lnSpc>
            </a:pPr>
            <a:r>
              <a:rPr lang="en-US"/>
              <a:t>Testosterone causes the production of sperm – male reproductive cell</a:t>
            </a:r>
          </a:p>
          <a:p>
            <a:pPr>
              <a:lnSpc>
                <a:spcPct val="90000"/>
              </a:lnSpc>
            </a:pPr>
            <a:r>
              <a:rPr lang="en-US"/>
              <a:t>Production of  sperm and the transfer of it to the female’s body during sexual intercourse are the two main biological functions of the male reproductive system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34567E3-85E4-4421-B214-607CD4127DEE}" type="slidenum">
              <a:rPr lang="en-US"/>
              <a:pPr/>
              <a:t>12</a:t>
            </a:fld>
            <a:endParaRPr lang="en-US"/>
          </a:p>
        </p:txBody>
      </p:sp>
      <p:sp>
        <p:nvSpPr>
          <p:cNvPr id="120834" name="Rectangle 2"/>
          <p:cNvSpPr>
            <a:spLocks noGrp="1" noChangeArrowheads="1"/>
          </p:cNvSpPr>
          <p:nvPr>
            <p:ph type="title"/>
          </p:nvPr>
        </p:nvSpPr>
        <p:spPr>
          <a:xfrm>
            <a:off x="457200" y="304800"/>
            <a:ext cx="8229600" cy="1139825"/>
          </a:xfrm>
        </p:spPr>
        <p:txBody>
          <a:bodyPr/>
          <a:lstStyle/>
          <a:p>
            <a:r>
              <a:rPr lang="en-US"/>
              <a:t>Male reproduction system</a:t>
            </a:r>
          </a:p>
        </p:txBody>
      </p:sp>
      <p:sp>
        <p:nvSpPr>
          <p:cNvPr id="120835" name="Rectangle 3"/>
          <p:cNvSpPr>
            <a:spLocks noGrp="1" noChangeArrowheads="1"/>
          </p:cNvSpPr>
          <p:nvPr>
            <p:ph type="body" idx="1"/>
          </p:nvPr>
        </p:nvSpPr>
        <p:spPr/>
        <p:txBody>
          <a:bodyPr/>
          <a:lstStyle/>
          <a:p>
            <a:r>
              <a:rPr lang="en-US"/>
              <a:t>Click </a:t>
            </a:r>
            <a:r>
              <a:rPr lang="en-US">
                <a:hlinkClick r:id="rId2"/>
              </a:rPr>
              <a:t>here</a:t>
            </a:r>
            <a:r>
              <a:rPr lang="en-US"/>
              <a:t> to see the male reproductive system</a:t>
            </a:r>
          </a:p>
          <a:p>
            <a:pPr>
              <a:buFont typeface="Wingdings" pitchFamily="2" charset="2"/>
              <a:buNone/>
            </a:pPr>
            <a:endParaRPr lang="en-US"/>
          </a:p>
        </p:txBody>
      </p:sp>
      <p:pic>
        <p:nvPicPr>
          <p:cNvPr id="120837" name="Picture 5" descr="109457288194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743200"/>
            <a:ext cx="3962400" cy="3819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A4F35A6-33F4-49DE-AA8F-1BF9248AD0AF}" type="slidenum">
              <a:rPr lang="en-US"/>
              <a:pPr/>
              <a:t>13</a:t>
            </a:fld>
            <a:endParaRPr lang="en-US"/>
          </a:p>
        </p:txBody>
      </p:sp>
      <p:sp>
        <p:nvSpPr>
          <p:cNvPr id="145413" name="Rectangle 5"/>
          <p:cNvSpPr>
            <a:spLocks noGrp="1" noChangeArrowheads="1"/>
          </p:cNvSpPr>
          <p:nvPr>
            <p:ph type="title"/>
          </p:nvPr>
        </p:nvSpPr>
        <p:spPr>
          <a:xfrm>
            <a:off x="457200" y="277813"/>
            <a:ext cx="7924800" cy="306387"/>
          </a:xfrm>
        </p:spPr>
        <p:txBody>
          <a:bodyPr/>
          <a:lstStyle/>
          <a:p>
            <a:endParaRPr lang="en-US" sz="4000"/>
          </a:p>
        </p:txBody>
      </p:sp>
      <p:pic>
        <p:nvPicPr>
          <p:cNvPr id="145412" name="Picture 4" descr="male_reprod_org_sid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235075"/>
            <a:ext cx="6324600" cy="5122863"/>
          </a:xfrm>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39825"/>
          </a:xfrm>
        </p:spPr>
        <p:txBody>
          <a:bodyPr/>
          <a:lstStyle/>
          <a:p>
            <a:pPr algn="l"/>
            <a:r>
              <a:rPr lang="en-US" sz="2000" dirty="0" smtClean="0">
                <a:solidFill>
                  <a:srgbClr val="FFFFFF"/>
                </a:solidFill>
                <a:latin typeface="Arial" pitchFamily="34" charset="0"/>
              </a:rPr>
              <a:t/>
            </a:r>
            <a:br>
              <a:rPr lang="en-US" sz="2000" dirty="0" smtClean="0">
                <a:solidFill>
                  <a:srgbClr val="FFFFFF"/>
                </a:solidFill>
                <a:latin typeface="Arial" pitchFamily="34" charset="0"/>
              </a:rPr>
            </a:br>
            <a:r>
              <a:rPr lang="en-US" sz="2000" dirty="0">
                <a:solidFill>
                  <a:srgbClr val="FFFFFF"/>
                </a:solidFill>
                <a:latin typeface="Arial" pitchFamily="34" charset="0"/>
              </a:rPr>
              <a:t/>
            </a:r>
            <a:br>
              <a:rPr lang="en-US" sz="2000" dirty="0">
                <a:solidFill>
                  <a:srgbClr val="FFFFFF"/>
                </a:solidFill>
                <a:latin typeface="Arial" pitchFamily="34" charset="0"/>
              </a:rPr>
            </a:br>
            <a:r>
              <a:rPr lang="en-US" sz="2000" dirty="0" smtClean="0">
                <a:solidFill>
                  <a:srgbClr val="FFFFFF"/>
                </a:solidFill>
                <a:latin typeface="Arial" pitchFamily="34" charset="0"/>
              </a:rPr>
              <a:t/>
            </a:r>
            <a:br>
              <a:rPr lang="en-US" sz="2000" dirty="0" smtClean="0">
                <a:solidFill>
                  <a:srgbClr val="FFFFFF"/>
                </a:solidFill>
                <a:latin typeface="Arial" pitchFamily="34" charset="0"/>
              </a:rPr>
            </a:br>
            <a:r>
              <a:rPr lang="en-US" sz="2000" dirty="0" smtClean="0">
                <a:solidFill>
                  <a:srgbClr val="FFFFFF"/>
                </a:solidFill>
                <a:latin typeface="Arial" pitchFamily="34" charset="0"/>
              </a:rPr>
              <a:t>At birth, the tip of the penis is covered with a fold of skin called </a:t>
            </a:r>
            <a:r>
              <a:rPr lang="en-US" sz="2000" u="sng" dirty="0" smtClean="0">
                <a:solidFill>
                  <a:srgbClr val="FFFFFF"/>
                </a:solidFill>
                <a:latin typeface="Arial" pitchFamily="34" charset="0"/>
              </a:rPr>
              <a:t>Foreskin</a:t>
            </a:r>
            <a:r>
              <a:rPr lang="en-US" sz="2000" dirty="0" smtClean="0">
                <a:solidFill>
                  <a:srgbClr val="FFFFFF"/>
                </a:solidFill>
                <a:latin typeface="Arial" pitchFamily="34" charset="0"/>
              </a:rPr>
              <a:t> </a:t>
            </a:r>
            <a:br>
              <a:rPr lang="en-US" sz="2000" dirty="0" smtClean="0">
                <a:solidFill>
                  <a:srgbClr val="FFFFFF"/>
                </a:solidFill>
                <a:latin typeface="Arial" pitchFamily="34" charset="0"/>
              </a:rPr>
            </a:br>
            <a:r>
              <a:rPr lang="en-US" sz="2000" dirty="0" smtClean="0">
                <a:solidFill>
                  <a:srgbClr val="FFFFFF"/>
                </a:solidFill>
                <a:latin typeface="Arial" pitchFamily="34" charset="0"/>
              </a:rPr>
              <a:t>In the United States </a:t>
            </a:r>
            <a:r>
              <a:rPr lang="en-US" sz="2000" u="sng" dirty="0" smtClean="0">
                <a:solidFill>
                  <a:srgbClr val="FFFFFF"/>
                </a:solidFill>
                <a:latin typeface="Arial" pitchFamily="34" charset="0"/>
              </a:rPr>
              <a:t>Circumcision</a:t>
            </a:r>
            <a:r>
              <a:rPr lang="en-US" sz="2000" dirty="0" smtClean="0">
                <a:solidFill>
                  <a:srgbClr val="FFFFFF"/>
                </a:solidFill>
                <a:latin typeface="Arial" pitchFamily="34" charset="0"/>
              </a:rPr>
              <a:t> (the surgical removal of the foreskin) is common although worldwide up to 80% of the population have intact penis's.</a:t>
            </a:r>
            <a:r>
              <a:rPr lang="en-US" dirty="0" smtClean="0">
                <a:solidFill>
                  <a:srgbClr val="FFFFFF"/>
                </a:solidFill>
                <a:latin typeface="Arial" pitchFamily="34" charset="0"/>
              </a:rPr>
              <a:t/>
            </a:r>
            <a:br>
              <a:rPr lang="en-US" dirty="0" smtClean="0">
                <a:solidFill>
                  <a:srgbClr val="FFFFFF"/>
                </a:solidFill>
                <a:latin typeface="Arial" pitchFamily="34" charset="0"/>
              </a:rPr>
            </a:br>
            <a:endParaRPr lang="en-US" dirty="0"/>
          </a:p>
        </p:txBody>
      </p:sp>
      <p:sp>
        <p:nvSpPr>
          <p:cNvPr id="4" name="Slide Number Placeholder 3"/>
          <p:cNvSpPr>
            <a:spLocks noGrp="1"/>
          </p:cNvSpPr>
          <p:nvPr>
            <p:ph type="sldNum" sz="quarter" idx="12"/>
          </p:nvPr>
        </p:nvSpPr>
        <p:spPr/>
        <p:txBody>
          <a:bodyPr/>
          <a:lstStyle/>
          <a:p>
            <a:fld id="{CBDB5491-551A-4BD2-8598-045E42A1A4ED}" type="slidenum">
              <a:rPr lang="en-US" smtClean="0"/>
              <a:pPr/>
              <a:t>14</a:t>
            </a:fld>
            <a:endParaRPr lang="en-US"/>
          </a:p>
        </p:txBody>
      </p:sp>
      <p:pic>
        <p:nvPicPr>
          <p:cNvPr id="5" name="Content Placeholder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2971800"/>
            <a:ext cx="3733800" cy="34956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971800"/>
            <a:ext cx="4114800" cy="3571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501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736F5403-978B-4FA1-AE9F-12E441247DD7}" type="slidenum">
              <a:rPr lang="en-US"/>
              <a:pPr/>
              <a:t>15</a:t>
            </a:fld>
            <a:endParaRPr lang="en-US"/>
          </a:p>
        </p:txBody>
      </p:sp>
      <p:sp>
        <p:nvSpPr>
          <p:cNvPr id="8196" name="Rectangle 4"/>
          <p:cNvSpPr>
            <a:spLocks noGrp="1" noChangeArrowheads="1"/>
          </p:cNvSpPr>
          <p:nvPr>
            <p:ph type="title"/>
          </p:nvPr>
        </p:nvSpPr>
        <p:spPr>
          <a:xfrm>
            <a:off x="457200" y="533400"/>
            <a:ext cx="8382000" cy="6096000"/>
          </a:xfrm>
        </p:spPr>
        <p:txBody>
          <a:bodyPr/>
          <a:lstStyle/>
          <a:p>
            <a:pPr algn="l"/>
            <a:r>
              <a:rPr lang="en-US" sz="3200"/>
              <a:t>Male Reproductive System is made up of both internal and external organs</a:t>
            </a:r>
            <a:br>
              <a:rPr lang="en-US" sz="3200"/>
            </a:br>
            <a:r>
              <a:rPr lang="en-US" sz="3200"/>
              <a:t>External organs:</a:t>
            </a:r>
            <a:br>
              <a:rPr lang="en-US" sz="3200"/>
            </a:br>
            <a:r>
              <a:rPr lang="en-US" sz="3200"/>
              <a:t>1. testes (testicles) – are two small glands that produce sperm. Testes hang outside of the body in a sac called the scrotum -  This sac protects sperm by keeping the testes at a temperature slightly below normal</a:t>
            </a:r>
            <a:br>
              <a:rPr lang="en-US" sz="3200"/>
            </a:br>
            <a:r>
              <a:rPr lang="en-US" sz="3200"/>
              <a:t/>
            </a:r>
            <a:br>
              <a:rPr lang="en-US" sz="3200"/>
            </a:br>
            <a:endParaRPr lang="en-US" sz="32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81126CB-3B44-4411-BA24-C1935D44B2E3}" type="slidenum">
              <a:rPr lang="en-US"/>
              <a:pPr/>
              <a:t>16</a:t>
            </a:fld>
            <a:endParaRPr lang="en-US"/>
          </a:p>
        </p:txBody>
      </p:sp>
      <p:sp>
        <p:nvSpPr>
          <p:cNvPr id="10244" name="Rectangle 4"/>
          <p:cNvSpPr>
            <a:spLocks noGrp="1" noChangeArrowheads="1"/>
          </p:cNvSpPr>
          <p:nvPr>
            <p:ph type="title"/>
          </p:nvPr>
        </p:nvSpPr>
        <p:spPr>
          <a:xfrm>
            <a:off x="457200" y="457200"/>
            <a:ext cx="8305800" cy="3352800"/>
          </a:xfrm>
        </p:spPr>
        <p:txBody>
          <a:bodyPr/>
          <a:lstStyle/>
          <a:p>
            <a:pPr marL="838200" indent="-838200" algn="l"/>
            <a:r>
              <a:rPr lang="en-US" sz="3600"/>
              <a:t>         </a:t>
            </a:r>
            <a:r>
              <a:rPr lang="en-US" sz="4000" b="1">
                <a:solidFill>
                  <a:srgbClr val="FF66CC"/>
                </a:solidFill>
              </a:rPr>
              <a:t>Male Reproductive System</a:t>
            </a:r>
            <a:r>
              <a:rPr lang="en-US" sz="4000"/>
              <a:t> </a:t>
            </a:r>
            <a:br>
              <a:rPr lang="en-US" sz="4000"/>
            </a:br>
            <a:r>
              <a:rPr lang="en-US" sz="4000"/>
              <a:t/>
            </a:r>
            <a:br>
              <a:rPr lang="en-US" sz="4000"/>
            </a:br>
            <a:r>
              <a:rPr lang="en-US" sz="3600"/>
              <a:t>Penis – external sex organ in which the sperm is delivered to the females body.</a:t>
            </a:r>
            <a:br>
              <a:rPr lang="en-US" sz="3600"/>
            </a:br>
            <a:endParaRPr lang="en-US" sz="3600"/>
          </a:p>
        </p:txBody>
      </p:sp>
      <p:sp>
        <p:nvSpPr>
          <p:cNvPr id="10252" name="Rectangle 12"/>
          <p:cNvSpPr>
            <a:spLocks noGrp="1" noChangeArrowheads="1"/>
          </p:cNvSpPr>
          <p:nvPr>
            <p:ph idx="1"/>
          </p:nvPr>
        </p:nvSpPr>
        <p:spPr>
          <a:xfrm flipH="1" flipV="1">
            <a:off x="8686800" y="6056313"/>
            <a:ext cx="304800" cy="420687"/>
          </a:xfrm>
        </p:spPr>
        <p:txBody>
          <a:bodyPr/>
          <a:lstStyle/>
          <a:p>
            <a:endParaRPr lang="en-US"/>
          </a:p>
        </p:txBody>
      </p:sp>
      <p:pic>
        <p:nvPicPr>
          <p:cNvPr id="10253" name="Picture 13" descr="j023646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6525" y="5105400"/>
            <a:ext cx="1387475" cy="1387475"/>
          </a:xfrm>
          <a:prstGeom prst="rect">
            <a:avLst/>
          </a:prstGeom>
          <a:noFill/>
          <a:extLst>
            <a:ext uri="{909E8E84-426E-40DD-AFC4-6F175D3DCCD1}">
              <a14:hiddenFill xmlns:a14="http://schemas.microsoft.com/office/drawing/2010/main">
                <a:solidFill>
                  <a:srgbClr val="FFFFFF"/>
                </a:solidFill>
              </a14:hiddenFill>
            </a:ext>
          </a:extLst>
        </p:spPr>
      </p:pic>
      <p:sp>
        <p:nvSpPr>
          <p:cNvPr id="10254" name="Text Box 14"/>
          <p:cNvSpPr txBox="1">
            <a:spLocks noChangeArrowheads="1"/>
          </p:cNvSpPr>
          <p:nvPr/>
        </p:nvSpPr>
        <p:spPr bwMode="auto">
          <a:xfrm>
            <a:off x="1219200" y="3470275"/>
            <a:ext cx="6781800"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Char char="•"/>
            </a:pPr>
            <a:r>
              <a:rPr lang="en-US" sz="3600">
                <a:solidFill>
                  <a:schemeClr val="tx2"/>
                </a:solidFill>
                <a:effectLst>
                  <a:outerShdw blurRad="38100" dist="38100" dir="2700000" algn="tl">
                    <a:srgbClr val="000000"/>
                  </a:outerShdw>
                </a:effectLst>
              </a:rPr>
              <a:t>Composed of spongy tissue that contains many blood vessels.  As a result of increased blood flow, the penis  can become enlarged and erect.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p:cTn id="7" dur="1000" fill="hold"/>
                                        <p:tgtEl>
                                          <p:spTgt spid="10244"/>
                                        </p:tgtEl>
                                        <p:attrNameLst>
                                          <p:attrName>ppt_w</p:attrName>
                                        </p:attrNameLst>
                                      </p:cBhvr>
                                      <p:tavLst>
                                        <p:tav tm="0">
                                          <p:val>
                                            <p:fltVal val="0"/>
                                          </p:val>
                                        </p:tav>
                                        <p:tav tm="100000">
                                          <p:val>
                                            <p:strVal val="#ppt_w"/>
                                          </p:val>
                                        </p:tav>
                                      </p:tavLst>
                                    </p:anim>
                                    <p:anim calcmode="lin" valueType="num">
                                      <p:cBhvr>
                                        <p:cTn id="8" dur="1000" fill="hold"/>
                                        <p:tgtEl>
                                          <p:spTgt spid="10244"/>
                                        </p:tgtEl>
                                        <p:attrNameLst>
                                          <p:attrName>ppt_h</p:attrName>
                                        </p:attrNameLst>
                                      </p:cBhvr>
                                      <p:tavLst>
                                        <p:tav tm="0">
                                          <p:val>
                                            <p:fltVal val="0"/>
                                          </p:val>
                                        </p:tav>
                                        <p:tav tm="100000">
                                          <p:val>
                                            <p:strVal val="#ppt_h"/>
                                          </p:val>
                                        </p:tav>
                                      </p:tavLst>
                                    </p:anim>
                                    <p:anim calcmode="lin" valueType="num">
                                      <p:cBhvr>
                                        <p:cTn id="9" dur="1000" fill="hold"/>
                                        <p:tgtEl>
                                          <p:spTgt spid="1024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24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10254">
                                            <p:txEl>
                                              <p:pRg st="0" end="0"/>
                                            </p:txEl>
                                          </p:spTgt>
                                        </p:tgtEl>
                                        <p:attrNameLst>
                                          <p:attrName>style.visibility</p:attrName>
                                        </p:attrNameLst>
                                      </p:cBhvr>
                                      <p:to>
                                        <p:strVal val="visible"/>
                                      </p:to>
                                    </p:set>
                                    <p:anim calcmode="lin" valueType="num">
                                      <p:cBhvr>
                                        <p:cTn id="15" dur="1000" fill="hold"/>
                                        <p:tgtEl>
                                          <p:spTgt spid="10254">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0254">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025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0254">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2"/>
          </p:nvPr>
        </p:nvSpPr>
        <p:spPr/>
        <p:txBody>
          <a:bodyPr/>
          <a:lstStyle/>
          <a:p>
            <a:fld id="{7AB35953-1D28-4C80-B27C-04ACED2FBFC8}" type="slidenum">
              <a:rPr lang="en-US"/>
              <a:pPr/>
              <a:t>17</a:t>
            </a:fld>
            <a:endParaRPr lang="en-US"/>
          </a:p>
        </p:txBody>
      </p:sp>
      <p:sp>
        <p:nvSpPr>
          <p:cNvPr id="15364" name="Rectangle 4"/>
          <p:cNvSpPr>
            <a:spLocks noGrp="1" noChangeArrowheads="1"/>
          </p:cNvSpPr>
          <p:nvPr>
            <p:ph type="title"/>
          </p:nvPr>
        </p:nvSpPr>
        <p:spPr>
          <a:xfrm>
            <a:off x="304800" y="274638"/>
            <a:ext cx="8610600" cy="868362"/>
          </a:xfrm>
        </p:spPr>
        <p:txBody>
          <a:bodyPr/>
          <a:lstStyle/>
          <a:p>
            <a:pPr algn="l"/>
            <a:r>
              <a:rPr lang="en-US" sz="4000" b="1">
                <a:solidFill>
                  <a:srgbClr val="FF66CC"/>
                </a:solidFill>
              </a:rPr>
              <a:t>Male Reproductive System</a:t>
            </a:r>
            <a:r>
              <a:rPr lang="en-US" sz="4000"/>
              <a:t> </a:t>
            </a:r>
            <a:br>
              <a:rPr lang="en-US" sz="4000"/>
            </a:br>
            <a:endParaRPr lang="en-US" sz="3200"/>
          </a:p>
        </p:txBody>
      </p:sp>
      <p:sp>
        <p:nvSpPr>
          <p:cNvPr id="15365" name="Text Box 5"/>
          <p:cNvSpPr txBox="1">
            <a:spLocks noChangeArrowheads="1"/>
          </p:cNvSpPr>
          <p:nvPr/>
        </p:nvSpPr>
        <p:spPr bwMode="auto">
          <a:xfrm>
            <a:off x="685800" y="1295400"/>
            <a:ext cx="8305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solidFill>
                  <a:schemeClr val="tx2"/>
                </a:solidFill>
                <a:effectLst>
                  <a:outerShdw blurRad="38100" dist="38100" dir="2700000" algn="tl">
                    <a:srgbClr val="000000"/>
                  </a:outerShdw>
                </a:effectLst>
              </a:rPr>
              <a:t>During sexual arousal, a series of muscular contractions, known as ejaculation, can occur.</a:t>
            </a:r>
            <a:br>
              <a:rPr lang="en-US" sz="2400">
                <a:solidFill>
                  <a:schemeClr val="tx2"/>
                </a:solidFill>
                <a:effectLst>
                  <a:outerShdw blurRad="38100" dist="38100" dir="2700000" algn="tl">
                    <a:srgbClr val="000000"/>
                  </a:outerShdw>
                </a:effectLst>
              </a:rPr>
            </a:br>
            <a:endParaRPr lang="en-US" sz="2400">
              <a:solidFill>
                <a:schemeClr val="tx2"/>
              </a:solidFill>
              <a:effectLst>
                <a:outerShdw blurRad="38100" dist="38100" dir="2700000" algn="tl">
                  <a:srgbClr val="000000"/>
                </a:outerShdw>
              </a:effectLst>
            </a:endParaRPr>
          </a:p>
        </p:txBody>
      </p:sp>
      <p:sp>
        <p:nvSpPr>
          <p:cNvPr id="15366" name="Text Box 6"/>
          <p:cNvSpPr txBox="1">
            <a:spLocks noChangeArrowheads="1"/>
          </p:cNvSpPr>
          <p:nvPr/>
        </p:nvSpPr>
        <p:spPr bwMode="auto">
          <a:xfrm>
            <a:off x="609600" y="2209800"/>
            <a:ext cx="8229600" cy="146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u="sng" dirty="0">
                <a:solidFill>
                  <a:schemeClr val="tx2"/>
                </a:solidFill>
                <a:effectLst>
                  <a:outerShdw blurRad="38100" dist="38100" dir="2700000" algn="tl">
                    <a:srgbClr val="000000"/>
                  </a:outerShdw>
                </a:effectLst>
              </a:rPr>
              <a:t>Semen</a:t>
            </a:r>
            <a:r>
              <a:rPr lang="en-US" sz="2400" dirty="0">
                <a:solidFill>
                  <a:schemeClr val="tx2"/>
                </a:solidFill>
                <a:effectLst>
                  <a:outerShdw blurRad="38100" dist="38100" dir="2700000" algn="tl">
                    <a:srgbClr val="000000"/>
                  </a:outerShdw>
                </a:effectLst>
              </a:rPr>
              <a:t> – a thick fluid containing sperm, and other secretions from the male reproductive system is propelled from the penis</a:t>
            </a:r>
            <a:r>
              <a:rPr lang="en-US" dirty="0">
                <a:solidFill>
                  <a:schemeClr val="tx2"/>
                </a:solidFill>
                <a:effectLst>
                  <a:outerShdw blurRad="38100" dist="38100" dir="2700000" algn="tl">
                    <a:srgbClr val="000000"/>
                  </a:outerShdw>
                </a:effectLst>
              </a:rPr>
              <a:t/>
            </a:r>
            <a:br>
              <a:rPr lang="en-US" dirty="0">
                <a:solidFill>
                  <a:schemeClr val="tx2"/>
                </a:solidFill>
                <a:effectLst>
                  <a:outerShdw blurRad="38100" dist="38100" dir="2700000" algn="tl">
                    <a:srgbClr val="000000"/>
                  </a:outerShdw>
                </a:effectLst>
              </a:rPr>
            </a:br>
            <a:endParaRPr lang="en-US" dirty="0"/>
          </a:p>
        </p:txBody>
      </p:sp>
      <p:sp>
        <p:nvSpPr>
          <p:cNvPr id="15367" name="Text Box 7"/>
          <p:cNvSpPr txBox="1">
            <a:spLocks noChangeArrowheads="1"/>
          </p:cNvSpPr>
          <p:nvPr/>
        </p:nvSpPr>
        <p:spPr bwMode="auto">
          <a:xfrm>
            <a:off x="533400" y="3581400"/>
            <a:ext cx="8229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u="sng">
                <a:solidFill>
                  <a:schemeClr val="tx2"/>
                </a:solidFill>
                <a:effectLst>
                  <a:outerShdw blurRad="38100" dist="38100" dir="2700000" algn="tl">
                    <a:srgbClr val="000000"/>
                  </a:outerShdw>
                </a:effectLst>
              </a:rPr>
              <a:t>Sperm- </a:t>
            </a:r>
            <a:r>
              <a:rPr lang="en-US" sz="2400">
                <a:solidFill>
                  <a:schemeClr val="tx2"/>
                </a:solidFill>
                <a:effectLst>
                  <a:outerShdw blurRad="38100" dist="38100" dir="2700000" algn="tl">
                    <a:srgbClr val="000000"/>
                  </a:outerShdw>
                </a:effectLst>
              </a:rPr>
              <a:t>The male gametes, or reproductive cells</a:t>
            </a:r>
            <a:r>
              <a:rPr lang="en-US">
                <a:solidFill>
                  <a:schemeClr val="tx2"/>
                </a:solidFill>
                <a:effectLst>
                  <a:outerShdw blurRad="38100" dist="38100" dir="2700000" algn="tl">
                    <a:srgbClr val="000000"/>
                  </a:outerShdw>
                </a:effectLst>
              </a:rPr>
              <a:t> </a:t>
            </a:r>
            <a:br>
              <a:rPr lang="en-US">
                <a:solidFill>
                  <a:schemeClr val="tx2"/>
                </a:solidFill>
                <a:effectLst>
                  <a:outerShdw blurRad="38100" dist="38100" dir="2700000" algn="tl">
                    <a:srgbClr val="000000"/>
                  </a:outerShdw>
                </a:effectLst>
              </a:rPr>
            </a:br>
            <a:endParaRPr lang="en-US"/>
          </a:p>
        </p:txBody>
      </p:sp>
      <p:sp>
        <p:nvSpPr>
          <p:cNvPr id="15368" name="Text Box 8"/>
          <p:cNvSpPr txBox="1">
            <a:spLocks noChangeArrowheads="1"/>
          </p:cNvSpPr>
          <p:nvPr/>
        </p:nvSpPr>
        <p:spPr bwMode="auto">
          <a:xfrm>
            <a:off x="609600" y="4419600"/>
            <a:ext cx="838200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u="sng" dirty="0">
                <a:solidFill>
                  <a:schemeClr val="tx2"/>
                </a:solidFill>
                <a:effectLst>
                  <a:outerShdw blurRad="38100" dist="38100" dir="2700000" algn="tl">
                    <a:srgbClr val="000000"/>
                  </a:outerShdw>
                </a:effectLst>
              </a:rPr>
              <a:t>Foreskin</a:t>
            </a:r>
            <a:r>
              <a:rPr lang="en-US" sz="2400" dirty="0">
                <a:solidFill>
                  <a:schemeClr val="tx2"/>
                </a:solidFill>
                <a:effectLst>
                  <a:outerShdw blurRad="38100" dist="38100" dir="2700000" algn="tl">
                    <a:srgbClr val="000000"/>
                  </a:outerShdw>
                </a:effectLst>
              </a:rPr>
              <a:t>  </a:t>
            </a:r>
            <a:r>
              <a:rPr lang="en-US" sz="2400" dirty="0"/>
              <a:t>a retractable fold of skin that covers the glans of the penis—called also </a:t>
            </a:r>
            <a:r>
              <a:rPr lang="en-US" sz="2400" i="1" dirty="0"/>
              <a:t>prepuce</a:t>
            </a:r>
            <a:r>
              <a:rPr lang="en-US" dirty="0">
                <a:solidFill>
                  <a:schemeClr val="tx2"/>
                </a:solidFill>
                <a:effectLst>
                  <a:outerShdw blurRad="38100" dist="38100" dir="2700000" algn="tl">
                    <a:srgbClr val="000000"/>
                  </a:outerShdw>
                </a:effectLst>
              </a:rPr>
              <a:t/>
            </a:r>
            <a:br>
              <a:rPr lang="en-US" dirty="0">
                <a:solidFill>
                  <a:schemeClr val="tx2"/>
                </a:solidFill>
                <a:effectLst>
                  <a:outerShdw blurRad="38100" dist="38100" dir="2700000" algn="tl">
                    <a:srgbClr val="000000"/>
                  </a:outerShdw>
                </a:effectLst>
              </a:rPr>
            </a:br>
            <a:endParaRPr lang="en-US" dirty="0"/>
          </a:p>
        </p:txBody>
      </p:sp>
      <p:sp>
        <p:nvSpPr>
          <p:cNvPr id="15369" name="Text Box 9"/>
          <p:cNvSpPr txBox="1">
            <a:spLocks noChangeArrowheads="1"/>
          </p:cNvSpPr>
          <p:nvPr/>
        </p:nvSpPr>
        <p:spPr bwMode="auto">
          <a:xfrm>
            <a:off x="685800" y="5562600"/>
            <a:ext cx="81534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u="sng" dirty="0">
                <a:solidFill>
                  <a:schemeClr val="tx2"/>
                </a:solidFill>
                <a:effectLst>
                  <a:outerShdw blurRad="38100" dist="38100" dir="2700000" algn="tl">
                    <a:srgbClr val="000000"/>
                  </a:outerShdw>
                </a:effectLst>
              </a:rPr>
              <a:t>Circumcision</a:t>
            </a:r>
            <a:r>
              <a:rPr lang="en-US" sz="2400" dirty="0">
                <a:solidFill>
                  <a:schemeClr val="tx2"/>
                </a:solidFill>
                <a:effectLst>
                  <a:outerShdw blurRad="38100" dist="38100" dir="2700000" algn="tl">
                    <a:srgbClr val="000000"/>
                  </a:outerShdw>
                </a:effectLst>
              </a:rPr>
              <a:t> – the surgical removal of the foreskin</a:t>
            </a:r>
          </a:p>
          <a:p>
            <a:pPr>
              <a:spcBef>
                <a:spcPct val="50000"/>
              </a:spcBef>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 calcmode="lin" valueType="num">
                                      <p:cBhvr>
                                        <p:cTn id="7" dur="1000" fill="hold"/>
                                        <p:tgtEl>
                                          <p:spTgt spid="15365"/>
                                        </p:tgtEl>
                                        <p:attrNameLst>
                                          <p:attrName>ppt_w</p:attrName>
                                        </p:attrNameLst>
                                      </p:cBhvr>
                                      <p:tavLst>
                                        <p:tav tm="0">
                                          <p:val>
                                            <p:fltVal val="0"/>
                                          </p:val>
                                        </p:tav>
                                        <p:tav tm="100000">
                                          <p:val>
                                            <p:strVal val="#ppt_w"/>
                                          </p:val>
                                        </p:tav>
                                      </p:tavLst>
                                    </p:anim>
                                    <p:anim calcmode="lin" valueType="num">
                                      <p:cBhvr>
                                        <p:cTn id="8" dur="1000" fill="hold"/>
                                        <p:tgtEl>
                                          <p:spTgt spid="15365"/>
                                        </p:tgtEl>
                                        <p:attrNameLst>
                                          <p:attrName>ppt_h</p:attrName>
                                        </p:attrNameLst>
                                      </p:cBhvr>
                                      <p:tavLst>
                                        <p:tav tm="0">
                                          <p:val>
                                            <p:fltVal val="0"/>
                                          </p:val>
                                        </p:tav>
                                        <p:tav tm="100000">
                                          <p:val>
                                            <p:strVal val="#ppt_h"/>
                                          </p:val>
                                        </p:tav>
                                      </p:tavLst>
                                    </p:anim>
                                    <p:anim calcmode="lin" valueType="num">
                                      <p:cBhvr>
                                        <p:cTn id="9" dur="1000" fill="hold"/>
                                        <p:tgtEl>
                                          <p:spTgt spid="1536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536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5366"/>
                                        </p:tgtEl>
                                        <p:attrNameLst>
                                          <p:attrName>style.visibility</p:attrName>
                                        </p:attrNameLst>
                                      </p:cBhvr>
                                      <p:to>
                                        <p:strVal val="visible"/>
                                      </p:to>
                                    </p:set>
                                    <p:anim calcmode="lin" valueType="num">
                                      <p:cBhvr>
                                        <p:cTn id="15" dur="1000" fill="hold"/>
                                        <p:tgtEl>
                                          <p:spTgt spid="15366"/>
                                        </p:tgtEl>
                                        <p:attrNameLst>
                                          <p:attrName>ppt_w</p:attrName>
                                        </p:attrNameLst>
                                      </p:cBhvr>
                                      <p:tavLst>
                                        <p:tav tm="0">
                                          <p:val>
                                            <p:fltVal val="0"/>
                                          </p:val>
                                        </p:tav>
                                        <p:tav tm="100000">
                                          <p:val>
                                            <p:strVal val="#ppt_w"/>
                                          </p:val>
                                        </p:tav>
                                      </p:tavLst>
                                    </p:anim>
                                    <p:anim calcmode="lin" valueType="num">
                                      <p:cBhvr>
                                        <p:cTn id="16" dur="1000" fill="hold"/>
                                        <p:tgtEl>
                                          <p:spTgt spid="15366"/>
                                        </p:tgtEl>
                                        <p:attrNameLst>
                                          <p:attrName>ppt_h</p:attrName>
                                        </p:attrNameLst>
                                      </p:cBhvr>
                                      <p:tavLst>
                                        <p:tav tm="0">
                                          <p:val>
                                            <p:fltVal val="0"/>
                                          </p:val>
                                        </p:tav>
                                        <p:tav tm="100000">
                                          <p:val>
                                            <p:strVal val="#ppt_h"/>
                                          </p:val>
                                        </p:tav>
                                      </p:tavLst>
                                    </p:anim>
                                    <p:anim calcmode="lin" valueType="num">
                                      <p:cBhvr>
                                        <p:cTn id="17" dur="1000" fill="hold"/>
                                        <p:tgtEl>
                                          <p:spTgt spid="1536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536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5367"/>
                                        </p:tgtEl>
                                        <p:attrNameLst>
                                          <p:attrName>style.visibility</p:attrName>
                                        </p:attrNameLst>
                                      </p:cBhvr>
                                      <p:to>
                                        <p:strVal val="visible"/>
                                      </p:to>
                                    </p:set>
                                    <p:anim calcmode="lin" valueType="num">
                                      <p:cBhvr>
                                        <p:cTn id="23" dur="1000" fill="hold"/>
                                        <p:tgtEl>
                                          <p:spTgt spid="15367"/>
                                        </p:tgtEl>
                                        <p:attrNameLst>
                                          <p:attrName>ppt_w</p:attrName>
                                        </p:attrNameLst>
                                      </p:cBhvr>
                                      <p:tavLst>
                                        <p:tav tm="0">
                                          <p:val>
                                            <p:fltVal val="0"/>
                                          </p:val>
                                        </p:tav>
                                        <p:tav tm="100000">
                                          <p:val>
                                            <p:strVal val="#ppt_w"/>
                                          </p:val>
                                        </p:tav>
                                      </p:tavLst>
                                    </p:anim>
                                    <p:anim calcmode="lin" valueType="num">
                                      <p:cBhvr>
                                        <p:cTn id="24" dur="1000" fill="hold"/>
                                        <p:tgtEl>
                                          <p:spTgt spid="15367"/>
                                        </p:tgtEl>
                                        <p:attrNameLst>
                                          <p:attrName>ppt_h</p:attrName>
                                        </p:attrNameLst>
                                      </p:cBhvr>
                                      <p:tavLst>
                                        <p:tav tm="0">
                                          <p:val>
                                            <p:fltVal val="0"/>
                                          </p:val>
                                        </p:tav>
                                        <p:tav tm="100000">
                                          <p:val>
                                            <p:strVal val="#ppt_h"/>
                                          </p:val>
                                        </p:tav>
                                      </p:tavLst>
                                    </p:anim>
                                    <p:anim calcmode="lin" valueType="num">
                                      <p:cBhvr>
                                        <p:cTn id="25" dur="1000" fill="hold"/>
                                        <p:tgtEl>
                                          <p:spTgt spid="15367"/>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536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15368"/>
                                        </p:tgtEl>
                                        <p:attrNameLst>
                                          <p:attrName>style.visibility</p:attrName>
                                        </p:attrNameLst>
                                      </p:cBhvr>
                                      <p:to>
                                        <p:strVal val="visible"/>
                                      </p:to>
                                    </p:set>
                                    <p:anim calcmode="lin" valueType="num">
                                      <p:cBhvr>
                                        <p:cTn id="31" dur="1000" fill="hold"/>
                                        <p:tgtEl>
                                          <p:spTgt spid="15368"/>
                                        </p:tgtEl>
                                        <p:attrNameLst>
                                          <p:attrName>ppt_w</p:attrName>
                                        </p:attrNameLst>
                                      </p:cBhvr>
                                      <p:tavLst>
                                        <p:tav tm="0">
                                          <p:val>
                                            <p:fltVal val="0"/>
                                          </p:val>
                                        </p:tav>
                                        <p:tav tm="100000">
                                          <p:val>
                                            <p:strVal val="#ppt_w"/>
                                          </p:val>
                                        </p:tav>
                                      </p:tavLst>
                                    </p:anim>
                                    <p:anim calcmode="lin" valueType="num">
                                      <p:cBhvr>
                                        <p:cTn id="32" dur="1000" fill="hold"/>
                                        <p:tgtEl>
                                          <p:spTgt spid="15368"/>
                                        </p:tgtEl>
                                        <p:attrNameLst>
                                          <p:attrName>ppt_h</p:attrName>
                                        </p:attrNameLst>
                                      </p:cBhvr>
                                      <p:tavLst>
                                        <p:tav tm="0">
                                          <p:val>
                                            <p:fltVal val="0"/>
                                          </p:val>
                                        </p:tav>
                                        <p:tav tm="100000">
                                          <p:val>
                                            <p:strVal val="#ppt_h"/>
                                          </p:val>
                                        </p:tav>
                                      </p:tavLst>
                                    </p:anim>
                                    <p:anim calcmode="lin" valueType="num">
                                      <p:cBhvr>
                                        <p:cTn id="33" dur="1000" fill="hold"/>
                                        <p:tgtEl>
                                          <p:spTgt spid="15368"/>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536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15369"/>
                                        </p:tgtEl>
                                        <p:attrNameLst>
                                          <p:attrName>style.visibility</p:attrName>
                                        </p:attrNameLst>
                                      </p:cBhvr>
                                      <p:to>
                                        <p:strVal val="visible"/>
                                      </p:to>
                                    </p:set>
                                    <p:anim calcmode="lin" valueType="num">
                                      <p:cBhvr>
                                        <p:cTn id="39" dur="1000" fill="hold"/>
                                        <p:tgtEl>
                                          <p:spTgt spid="15369"/>
                                        </p:tgtEl>
                                        <p:attrNameLst>
                                          <p:attrName>ppt_w</p:attrName>
                                        </p:attrNameLst>
                                      </p:cBhvr>
                                      <p:tavLst>
                                        <p:tav tm="0">
                                          <p:val>
                                            <p:fltVal val="0"/>
                                          </p:val>
                                        </p:tav>
                                        <p:tav tm="100000">
                                          <p:val>
                                            <p:strVal val="#ppt_w"/>
                                          </p:val>
                                        </p:tav>
                                      </p:tavLst>
                                    </p:anim>
                                    <p:anim calcmode="lin" valueType="num">
                                      <p:cBhvr>
                                        <p:cTn id="40" dur="1000" fill="hold"/>
                                        <p:tgtEl>
                                          <p:spTgt spid="15369"/>
                                        </p:tgtEl>
                                        <p:attrNameLst>
                                          <p:attrName>ppt_h</p:attrName>
                                        </p:attrNameLst>
                                      </p:cBhvr>
                                      <p:tavLst>
                                        <p:tav tm="0">
                                          <p:val>
                                            <p:fltVal val="0"/>
                                          </p:val>
                                        </p:tav>
                                        <p:tav tm="100000">
                                          <p:val>
                                            <p:strVal val="#ppt_h"/>
                                          </p:val>
                                        </p:tav>
                                      </p:tavLst>
                                    </p:anim>
                                    <p:anim calcmode="lin" valueType="num">
                                      <p:cBhvr>
                                        <p:cTn id="41" dur="1000" fill="hold"/>
                                        <p:tgtEl>
                                          <p:spTgt spid="15369"/>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536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autoUpdateAnimBg="0"/>
      <p:bldP spid="15366" grpId="0" autoUpdateAnimBg="0"/>
      <p:bldP spid="15367" grpId="0" autoUpdateAnimBg="0"/>
      <p:bldP spid="15368" grpId="0" autoUpdateAnimBg="0"/>
      <p:bldP spid="15369"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FDF8C55-A29D-4D4C-8E2B-500E74FA6982}" type="slidenum">
              <a:rPr lang="en-US"/>
              <a:pPr/>
              <a:t>18</a:t>
            </a:fld>
            <a:endParaRPr lang="en-US"/>
          </a:p>
        </p:txBody>
      </p:sp>
      <p:sp>
        <p:nvSpPr>
          <p:cNvPr id="20482" name="Rectangle 2"/>
          <p:cNvSpPr>
            <a:spLocks noGrp="1" noChangeArrowheads="1"/>
          </p:cNvSpPr>
          <p:nvPr>
            <p:ph type="title"/>
          </p:nvPr>
        </p:nvSpPr>
        <p:spPr>
          <a:xfrm>
            <a:off x="457200" y="0"/>
            <a:ext cx="8229600" cy="1139825"/>
          </a:xfrm>
        </p:spPr>
        <p:txBody>
          <a:bodyPr/>
          <a:lstStyle/>
          <a:p>
            <a:r>
              <a:rPr lang="en-US"/>
              <a:t>Care of the reproductive system</a:t>
            </a:r>
          </a:p>
        </p:txBody>
      </p:sp>
      <p:sp>
        <p:nvSpPr>
          <p:cNvPr id="20483" name="Rectangle 3"/>
          <p:cNvSpPr>
            <a:spLocks noGrp="1" noChangeArrowheads="1"/>
          </p:cNvSpPr>
          <p:nvPr>
            <p:ph type="body" idx="1"/>
          </p:nvPr>
        </p:nvSpPr>
        <p:spPr>
          <a:xfrm>
            <a:off x="457200" y="990600"/>
            <a:ext cx="8229600" cy="4530725"/>
          </a:xfrm>
        </p:spPr>
        <p:txBody>
          <a:bodyPr/>
          <a:lstStyle/>
          <a:p>
            <a:pPr>
              <a:lnSpc>
                <a:spcPct val="90000"/>
              </a:lnSpc>
            </a:pPr>
            <a:r>
              <a:rPr lang="en-US" dirty="0"/>
              <a:t>Includes cleanliness, protection, and self-examination</a:t>
            </a:r>
          </a:p>
          <a:p>
            <a:pPr>
              <a:lnSpc>
                <a:spcPct val="90000"/>
              </a:lnSpc>
            </a:pPr>
            <a:r>
              <a:rPr lang="en-US" dirty="0"/>
              <a:t>A male who is not circumcised must practice </a:t>
            </a:r>
            <a:r>
              <a:rPr lang="en-US" dirty="0" smtClean="0"/>
              <a:t>proper</a:t>
            </a:r>
            <a:r>
              <a:rPr lang="en-US" dirty="0" smtClean="0"/>
              <a:t> </a:t>
            </a:r>
            <a:r>
              <a:rPr lang="en-US" dirty="0"/>
              <a:t>hygiene</a:t>
            </a:r>
          </a:p>
          <a:p>
            <a:pPr>
              <a:lnSpc>
                <a:spcPct val="90000"/>
              </a:lnSpc>
            </a:pPr>
            <a:r>
              <a:rPr lang="en-US" dirty="0"/>
              <a:t>Avoid wearing clothing that is too tight</a:t>
            </a:r>
          </a:p>
          <a:p>
            <a:pPr>
              <a:lnSpc>
                <a:spcPct val="90000"/>
              </a:lnSpc>
            </a:pPr>
            <a:r>
              <a:rPr lang="en-US" dirty="0"/>
              <a:t>Wear a protective or supporter during strenuous exercise</a:t>
            </a:r>
          </a:p>
          <a:p>
            <a:pPr>
              <a:lnSpc>
                <a:spcPct val="90000"/>
              </a:lnSpc>
            </a:pPr>
            <a:r>
              <a:rPr lang="en-US" dirty="0"/>
              <a:t>Practice abstinence </a:t>
            </a:r>
          </a:p>
          <a:p>
            <a:pPr>
              <a:lnSpc>
                <a:spcPct val="90000"/>
              </a:lnSpc>
            </a:pPr>
            <a:r>
              <a:rPr lang="en-US" dirty="0"/>
              <a:t>Perform a monthly self exam of the testes to check for any thickening or lumps</a:t>
            </a:r>
          </a:p>
        </p:txBody>
      </p:sp>
      <p:pic>
        <p:nvPicPr>
          <p:cNvPr id="20484" name="Picture 4" descr="j023644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3886200"/>
            <a:ext cx="1219200" cy="1676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additive="base">
                                        <p:cTn id="7" dur="500" fill="hold"/>
                                        <p:tgtEl>
                                          <p:spTgt spid="20483"/>
                                        </p:tgtEl>
                                        <p:attrNameLst>
                                          <p:attrName>ppt_x</p:attrName>
                                        </p:attrNameLst>
                                      </p:cBhvr>
                                      <p:tavLst>
                                        <p:tav tm="0">
                                          <p:val>
                                            <p:strVal val="#ppt_x"/>
                                          </p:val>
                                        </p:tav>
                                        <p:tav tm="100000">
                                          <p:val>
                                            <p:strVal val="#ppt_x"/>
                                          </p:val>
                                        </p:tav>
                                      </p:tavLst>
                                    </p:anim>
                                    <p:anim calcmode="lin" valueType="num">
                                      <p:cBhvr additive="base">
                                        <p:cTn id="8" dur="500" fill="hold"/>
                                        <p:tgtEl>
                                          <p:spTgt spid="204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A89CD84-82CC-4F40-8F4D-2753C44CAFDB}" type="slidenum">
              <a:rPr lang="en-US"/>
              <a:pPr/>
              <a:t>19</a:t>
            </a:fld>
            <a:endParaRPr lang="en-US"/>
          </a:p>
        </p:txBody>
      </p:sp>
      <p:sp>
        <p:nvSpPr>
          <p:cNvPr id="166914" name="Rectangle 2"/>
          <p:cNvSpPr>
            <a:spLocks noGrp="1" noChangeArrowheads="1"/>
          </p:cNvSpPr>
          <p:nvPr>
            <p:ph type="title"/>
          </p:nvPr>
        </p:nvSpPr>
        <p:spPr/>
        <p:txBody>
          <a:bodyPr/>
          <a:lstStyle/>
          <a:p>
            <a:r>
              <a:rPr lang="en-US"/>
              <a:t>Testicular Self Exam </a:t>
            </a:r>
          </a:p>
        </p:txBody>
      </p:sp>
      <p:sp>
        <p:nvSpPr>
          <p:cNvPr id="166915" name="Rectangle 3"/>
          <p:cNvSpPr>
            <a:spLocks noGrp="1" noChangeArrowheads="1"/>
          </p:cNvSpPr>
          <p:nvPr>
            <p:ph type="body" idx="1"/>
          </p:nvPr>
        </p:nvSpPr>
        <p:spPr/>
        <p:txBody>
          <a:bodyPr/>
          <a:lstStyle/>
          <a:p>
            <a:r>
              <a:rPr lang="en-US" sz="2800"/>
              <a:t>Why do I need it?</a:t>
            </a:r>
          </a:p>
          <a:p>
            <a:pPr lvl="1"/>
            <a:r>
              <a:rPr lang="en-US" sz="2400"/>
              <a:t>Testicular cancer (TC) is the most common type of cancer affecting men between the ages of 15 and 35 years old--but it can strike </a:t>
            </a:r>
            <a:r>
              <a:rPr lang="en-US" sz="2400" u="sng"/>
              <a:t>any</a:t>
            </a:r>
            <a:r>
              <a:rPr lang="en-US" sz="2400"/>
              <a:t> male, </a:t>
            </a:r>
            <a:r>
              <a:rPr lang="en-US" sz="2400" u="sng"/>
              <a:t>any</a:t>
            </a:r>
            <a:r>
              <a:rPr lang="en-US" sz="2400"/>
              <a:t> time. </a:t>
            </a:r>
          </a:p>
          <a:p>
            <a:pPr lvl="1"/>
            <a:r>
              <a:rPr lang="en-US" sz="2400"/>
              <a:t>Testicular cancer is </a:t>
            </a:r>
            <a:r>
              <a:rPr lang="en-US" sz="2400" u="sng"/>
              <a:t>almost always</a:t>
            </a:r>
            <a:r>
              <a:rPr lang="en-US" sz="2400"/>
              <a:t> curable if it is found early. </a:t>
            </a:r>
          </a:p>
          <a:p>
            <a:r>
              <a:rPr lang="en-US" sz="2800">
                <a:hlinkClick r:id="rId3"/>
              </a:rPr>
              <a:t>http://www.acor.org/TCRC/</a:t>
            </a:r>
            <a:r>
              <a:rPr lang="en-US" sz="2800"/>
              <a:t>, </a:t>
            </a:r>
            <a:r>
              <a:rPr lang="en-US" sz="2800">
                <a:hlinkClick r:id="rId4"/>
              </a:rPr>
              <a:t>http://medlineplus.gov/</a:t>
            </a:r>
            <a:r>
              <a:rPr lang="en-US" sz="2800"/>
              <a:t> , </a:t>
            </a:r>
            <a:r>
              <a:rPr lang="en-US" sz="2800">
                <a:hlinkClick r:id="rId5"/>
              </a:rPr>
              <a:t>http://kidshealth.org/teen/</a:t>
            </a:r>
            <a:r>
              <a:rPr lang="en-US" sz="2800"/>
              <a:t> </a:t>
            </a:r>
          </a:p>
          <a:p>
            <a:endParaRPr lang="en-US" sz="2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4AD3105-DD2A-42F7-B68A-56CAAAD157DF}" type="slidenum">
              <a:rPr lang="en-US"/>
              <a:pPr/>
              <a:t>2</a:t>
            </a:fld>
            <a:endParaRPr lang="en-US"/>
          </a:p>
        </p:txBody>
      </p:sp>
      <p:sp>
        <p:nvSpPr>
          <p:cNvPr id="185346" name="Rectangle 2"/>
          <p:cNvSpPr>
            <a:spLocks noGrp="1" noChangeArrowheads="1"/>
          </p:cNvSpPr>
          <p:nvPr>
            <p:ph type="title"/>
          </p:nvPr>
        </p:nvSpPr>
        <p:spPr/>
        <p:txBody>
          <a:bodyPr/>
          <a:lstStyle/>
          <a:p>
            <a:r>
              <a:rPr lang="en-US" sz="5400"/>
              <a:t>Human Sexuality</a:t>
            </a:r>
          </a:p>
        </p:txBody>
      </p:sp>
      <p:sp>
        <p:nvSpPr>
          <p:cNvPr id="185347" name="Rectangle 3"/>
          <p:cNvSpPr>
            <a:spLocks noGrp="1" noChangeArrowheads="1"/>
          </p:cNvSpPr>
          <p:nvPr>
            <p:ph type="body" idx="1"/>
          </p:nvPr>
        </p:nvSpPr>
        <p:spPr/>
        <p:txBody>
          <a:bodyPr/>
          <a:lstStyle/>
          <a:p>
            <a:r>
              <a:rPr lang="en-US"/>
              <a:t>So how much </a:t>
            </a:r>
            <a:r>
              <a:rPr lang="en-US" b="1" i="1"/>
              <a:t>really</a:t>
            </a:r>
            <a:r>
              <a:rPr lang="en-US"/>
              <a:t> does a baby cost each year? Let’s find out…………</a:t>
            </a:r>
          </a:p>
          <a:p>
            <a:endParaRPr lang="en-US"/>
          </a:p>
          <a:p>
            <a:r>
              <a:rPr lang="en-US">
                <a:hlinkClick r:id="rId2"/>
              </a:rPr>
              <a:t>http://www.teenageparent.org/english/costofbaby2B.html</a:t>
            </a:r>
            <a:endParaRPr lang="en-US"/>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B2C58A9-253F-4683-AAE1-25207F670749}" type="slidenum">
              <a:rPr lang="en-US"/>
              <a:pPr/>
              <a:t>20</a:t>
            </a:fld>
            <a:endParaRPr lang="en-US"/>
          </a:p>
        </p:txBody>
      </p:sp>
      <p:sp>
        <p:nvSpPr>
          <p:cNvPr id="21506" name="Rectangle 2"/>
          <p:cNvSpPr>
            <a:spLocks noGrp="1" noChangeArrowheads="1"/>
          </p:cNvSpPr>
          <p:nvPr>
            <p:ph type="title"/>
          </p:nvPr>
        </p:nvSpPr>
        <p:spPr>
          <a:xfrm>
            <a:off x="457200" y="0"/>
            <a:ext cx="8382000" cy="1066800"/>
          </a:xfrm>
        </p:spPr>
        <p:txBody>
          <a:bodyPr/>
          <a:lstStyle/>
          <a:p>
            <a:r>
              <a:rPr lang="en-US" sz="3200">
                <a:solidFill>
                  <a:srgbClr val="FF00FF"/>
                </a:solidFill>
              </a:rPr>
              <a:t>Problems of the male reproductive system</a:t>
            </a:r>
          </a:p>
        </p:txBody>
      </p:sp>
      <p:sp>
        <p:nvSpPr>
          <p:cNvPr id="21507" name="Rectangle 3"/>
          <p:cNvSpPr>
            <a:spLocks noGrp="1" noChangeArrowheads="1"/>
          </p:cNvSpPr>
          <p:nvPr>
            <p:ph type="body" idx="1"/>
          </p:nvPr>
        </p:nvSpPr>
        <p:spPr>
          <a:xfrm rot="30000">
            <a:off x="457200" y="914400"/>
            <a:ext cx="8458200" cy="5943600"/>
          </a:xfrm>
        </p:spPr>
        <p:txBody>
          <a:bodyPr/>
          <a:lstStyle/>
          <a:p>
            <a:pPr>
              <a:lnSpc>
                <a:spcPct val="80000"/>
              </a:lnSpc>
              <a:buFont typeface="Wingdings" pitchFamily="2" charset="2"/>
              <a:buNone/>
            </a:pPr>
            <a:r>
              <a:rPr lang="en-US" sz="2400" u="sng"/>
              <a:t>1. </a:t>
            </a:r>
            <a:r>
              <a:rPr lang="en-US" sz="2400" b="1" u="sng"/>
              <a:t>Hernia </a:t>
            </a:r>
            <a:r>
              <a:rPr lang="en-US" sz="2400" b="1"/>
              <a:t>–Inguinal hernia-Inguinal hernias occur when soft tissue — usually part of the intestine — protrudes through a weak point or tear in your lower abdominal wall. The resulting bulge can be painful — especially when you cough, bend over or lift a heavy object.</a:t>
            </a:r>
            <a:r>
              <a:rPr lang="en-US" sz="2400"/>
              <a:t> </a:t>
            </a:r>
            <a:endParaRPr lang="en-US" sz="2400" b="1"/>
          </a:p>
          <a:p>
            <a:pPr>
              <a:lnSpc>
                <a:spcPct val="80000"/>
              </a:lnSpc>
              <a:buFont typeface="Wingdings" pitchFamily="2" charset="2"/>
              <a:buNone/>
            </a:pPr>
            <a:r>
              <a:rPr lang="en-US" sz="2400" b="1" u="sng"/>
              <a:t>2.  Sterility</a:t>
            </a:r>
            <a:r>
              <a:rPr lang="en-US" sz="2400" b="1"/>
              <a:t> – condition in which a person is unable to reproduce.  </a:t>
            </a:r>
          </a:p>
          <a:p>
            <a:pPr>
              <a:lnSpc>
                <a:spcPct val="80000"/>
              </a:lnSpc>
            </a:pPr>
            <a:r>
              <a:rPr lang="en-US" sz="2400" b="1"/>
              <a:t>can be a result of producing too few sperm.  This  can be caused from environmental hazards that damage the sperm making process  - exposure to X rays, radiation and </a:t>
            </a:r>
          </a:p>
          <a:p>
            <a:pPr>
              <a:lnSpc>
                <a:spcPct val="80000"/>
              </a:lnSpc>
              <a:buFont typeface="Wingdings" pitchFamily="2" charset="2"/>
              <a:buNone/>
            </a:pPr>
            <a:r>
              <a:rPr lang="en-US" sz="2400" b="1"/>
              <a:t>   lead from motor exhaust</a:t>
            </a:r>
          </a:p>
          <a:p>
            <a:pPr>
              <a:lnSpc>
                <a:spcPct val="80000"/>
              </a:lnSpc>
            </a:pPr>
            <a:r>
              <a:rPr lang="en-US" sz="2400" b="1"/>
              <a:t> Can also be caused from temperature change, exposure to certain chemicals, smoking, disease.</a:t>
            </a:r>
          </a:p>
          <a:p>
            <a:pPr>
              <a:lnSpc>
                <a:spcPct val="80000"/>
              </a:lnSpc>
              <a:buFont typeface="Wingdings" pitchFamily="2" charset="2"/>
              <a:buNone/>
            </a:pP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1507">
                                            <p:txEl>
                                              <p:pRg st="3" end="3"/>
                                            </p:txEl>
                                          </p:spTgt>
                                        </p:tgtEl>
                                        <p:attrNameLst>
                                          <p:attrName>style.visibility</p:attrName>
                                        </p:attrNameLst>
                                      </p:cBhvr>
                                      <p:to>
                                        <p:strVal val="visible"/>
                                      </p:to>
                                    </p:set>
                                    <p:anim calcmode="lin" valueType="num">
                                      <p:cBhvr additive="base">
                                        <p:cTn id="23" dur="500" fill="hold"/>
                                        <p:tgtEl>
                                          <p:spTgt spid="21507">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15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1507">
                                            <p:txEl>
                                              <p:pRg st="4" end="4"/>
                                            </p:txEl>
                                          </p:spTgt>
                                        </p:tgtEl>
                                        <p:attrNameLst>
                                          <p:attrName>style.visibility</p:attrName>
                                        </p:attrNameLst>
                                      </p:cBhvr>
                                      <p:to>
                                        <p:strVal val="visible"/>
                                      </p:to>
                                    </p:set>
                                    <p:anim calcmode="lin" valueType="num">
                                      <p:cBhvr additive="base">
                                        <p:cTn id="29" dur="500" fill="hold"/>
                                        <p:tgtEl>
                                          <p:spTgt spid="21507">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15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12581421-759F-4A43-9D01-FA60CC8D27C4}" type="slidenum">
              <a:rPr lang="en-US"/>
              <a:pPr/>
              <a:t>21</a:t>
            </a:fld>
            <a:endParaRPr lang="en-US"/>
          </a:p>
        </p:txBody>
      </p:sp>
      <p:sp>
        <p:nvSpPr>
          <p:cNvPr id="12292" name="Rectangle 4"/>
          <p:cNvSpPr>
            <a:spLocks noGrp="1" noChangeArrowheads="1"/>
          </p:cNvSpPr>
          <p:nvPr>
            <p:ph type="title"/>
          </p:nvPr>
        </p:nvSpPr>
        <p:spPr>
          <a:xfrm>
            <a:off x="381000" y="685800"/>
            <a:ext cx="8153400" cy="5867400"/>
          </a:xfrm>
        </p:spPr>
        <p:txBody>
          <a:bodyPr/>
          <a:lstStyle/>
          <a:p>
            <a:pPr algn="l"/>
            <a:r>
              <a:rPr lang="en-US" sz="3600" u="sng"/>
              <a:t>3.  Enlarged prostate gland</a:t>
            </a:r>
            <a:r>
              <a:rPr lang="en-US" sz="3600"/>
              <a:t> – can enlarge for reasons such as infection, a tumor, or old age.  When the gland enlarges, it tends to squeeze the urethra, resulting in frequent or difficult urination</a:t>
            </a:r>
            <a:br>
              <a:rPr lang="en-US" sz="3600"/>
            </a:br>
            <a:r>
              <a:rPr lang="en-US" sz="3600"/>
              <a:t>4.  </a:t>
            </a:r>
            <a:r>
              <a:rPr lang="en-US" sz="3600" u="sng"/>
              <a:t>Testicular torsion</a:t>
            </a:r>
            <a:r>
              <a:rPr lang="en-US" sz="3600"/>
              <a:t> –twisting of testes so that blood vessels leading to the testes also twists, cutting off the blood supply</a:t>
            </a:r>
            <a:r>
              <a:rPr lang="en-US" sz="400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p>
            <a:fld id="{A391E369-54BA-4911-9D31-EEC23390BE51}" type="slidenum">
              <a:rPr lang="en-US"/>
              <a:pPr/>
              <a:t>22</a:t>
            </a:fld>
            <a:endParaRPr lang="en-US"/>
          </a:p>
        </p:txBody>
      </p:sp>
      <p:sp>
        <p:nvSpPr>
          <p:cNvPr id="23556" name="Rectangle 4"/>
          <p:cNvSpPr>
            <a:spLocks noGrp="1" noChangeArrowheads="1"/>
          </p:cNvSpPr>
          <p:nvPr>
            <p:ph type="title"/>
          </p:nvPr>
        </p:nvSpPr>
        <p:spPr>
          <a:xfrm>
            <a:off x="457200" y="304800"/>
            <a:ext cx="8305800" cy="6096000"/>
          </a:xfrm>
        </p:spPr>
        <p:txBody>
          <a:bodyPr/>
          <a:lstStyle/>
          <a:p>
            <a:pPr algn="l"/>
            <a:r>
              <a:rPr lang="en-US" u="sng"/>
              <a:t>5.  Cancer of the Prostate</a:t>
            </a:r>
            <a:r>
              <a:rPr lang="en-US"/>
              <a:t> – </a:t>
            </a:r>
            <a:r>
              <a:rPr lang="en-US" sz="4000"/>
              <a:t>often a cancer site of older men.   </a:t>
            </a:r>
            <a:br>
              <a:rPr lang="en-US" sz="4000"/>
            </a:br>
            <a:r>
              <a:rPr lang="en-US" sz="4000"/>
              <a:t>6. </a:t>
            </a:r>
            <a:r>
              <a:rPr lang="en-US" sz="4000" u="sng"/>
              <a:t>Cancer of the testes</a:t>
            </a:r>
            <a:r>
              <a:rPr lang="en-US" sz="4000"/>
              <a:t> -  occurs most frequently in males between the ages of 15 and 35.</a:t>
            </a:r>
            <a:br>
              <a:rPr lang="en-US" sz="4000"/>
            </a:br>
            <a:r>
              <a:rPr lang="en-US" sz="4000"/>
              <a:t>Hard lumps, or nodules , on the testes may be a sign of cancer.  There may or may not be pain associated with the lumps.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DC66D942-444C-45BC-BD50-0F927444AF7F}" type="slidenum">
              <a:rPr lang="en-US"/>
              <a:pPr/>
              <a:t>23</a:t>
            </a:fld>
            <a:endParaRPr lang="en-US"/>
          </a:p>
        </p:txBody>
      </p:sp>
      <p:sp>
        <p:nvSpPr>
          <p:cNvPr id="121858" name="Rectangle 2"/>
          <p:cNvSpPr>
            <a:spLocks noGrp="1" noChangeArrowheads="1"/>
          </p:cNvSpPr>
          <p:nvPr>
            <p:ph type="title"/>
          </p:nvPr>
        </p:nvSpPr>
        <p:spPr/>
        <p:txBody>
          <a:bodyPr/>
          <a:lstStyle/>
          <a:p>
            <a:r>
              <a:rPr lang="en-US">
                <a:solidFill>
                  <a:srgbClr val="FF00FF"/>
                </a:solidFill>
              </a:rPr>
              <a:t>Female reproductive system</a:t>
            </a:r>
          </a:p>
        </p:txBody>
      </p:sp>
      <p:sp>
        <p:nvSpPr>
          <p:cNvPr id="121859" name="Rectangle 3"/>
          <p:cNvSpPr>
            <a:spLocks noGrp="1" noChangeArrowheads="1"/>
          </p:cNvSpPr>
          <p:nvPr>
            <p:ph type="body" sz="half" idx="1"/>
          </p:nvPr>
        </p:nvSpPr>
        <p:spPr/>
        <p:txBody>
          <a:bodyPr/>
          <a:lstStyle/>
          <a:p>
            <a:r>
              <a:rPr lang="en-US" sz="2800"/>
              <a:t>Click</a:t>
            </a:r>
            <a:r>
              <a:rPr lang="en-US" sz="2800">
                <a:hlinkClick r:id="rId2"/>
              </a:rPr>
              <a:t> here</a:t>
            </a:r>
            <a:r>
              <a:rPr lang="en-US" sz="2800"/>
              <a:t> to view female reproductive system</a:t>
            </a:r>
          </a:p>
        </p:txBody>
      </p:sp>
      <p:pic>
        <p:nvPicPr>
          <p:cNvPr id="121861" name="Picture 5" descr="1112220561098"/>
          <p:cNvPicPr>
            <a:picLocks noGrp="1" noChangeAspect="1" noChangeArrowheads="1" noCrop="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743575" y="2976563"/>
            <a:ext cx="1847850" cy="177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4438763-F3D6-444B-A09B-B87894C22596}" type="slidenum">
              <a:rPr lang="en-US"/>
              <a:pPr/>
              <a:t>24</a:t>
            </a:fld>
            <a:endParaRPr lang="en-US"/>
          </a:p>
        </p:txBody>
      </p:sp>
      <p:sp>
        <p:nvSpPr>
          <p:cNvPr id="151557" name="Rectangle 5"/>
          <p:cNvSpPr>
            <a:spLocks noGrp="1" noChangeArrowheads="1"/>
          </p:cNvSpPr>
          <p:nvPr>
            <p:ph type="title"/>
          </p:nvPr>
        </p:nvSpPr>
        <p:spPr>
          <a:xfrm>
            <a:off x="457200" y="277813"/>
            <a:ext cx="8153400" cy="571500"/>
          </a:xfrm>
        </p:spPr>
        <p:txBody>
          <a:bodyPr/>
          <a:lstStyle/>
          <a:p>
            <a:r>
              <a:rPr lang="en-US" sz="2800">
                <a:solidFill>
                  <a:srgbClr val="FF00FF"/>
                </a:solidFill>
              </a:rPr>
              <a:t>FEMALE REPRODUCTIVE SYSTEM</a:t>
            </a:r>
          </a:p>
        </p:txBody>
      </p:sp>
      <p:sp>
        <p:nvSpPr>
          <p:cNvPr id="151555" name="Rectangle 3"/>
          <p:cNvSpPr>
            <a:spLocks noGrp="1" noChangeArrowheads="1"/>
          </p:cNvSpPr>
          <p:nvPr>
            <p:ph type="body" sz="half" idx="1"/>
          </p:nvPr>
        </p:nvSpPr>
        <p:spPr/>
        <p:txBody>
          <a:bodyPr/>
          <a:lstStyle/>
          <a:p>
            <a:pPr algn="ctr"/>
            <a:endParaRPr lang="en-US" sz="2800" b="1"/>
          </a:p>
          <a:p>
            <a:endParaRPr lang="en-US" sz="2800"/>
          </a:p>
        </p:txBody>
      </p:sp>
      <p:pic>
        <p:nvPicPr>
          <p:cNvPr id="151556" name="Img461545224" descr="Female Reproductive System"/>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879475"/>
            <a:ext cx="9144000" cy="5394325"/>
          </a:xfrm>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AEAE665-F3B8-4779-B008-B8FA44439572}" type="slidenum">
              <a:rPr lang="en-US"/>
              <a:pPr/>
              <a:t>25</a:t>
            </a:fld>
            <a:endParaRPr lang="en-US"/>
          </a:p>
        </p:txBody>
      </p:sp>
      <p:sp>
        <p:nvSpPr>
          <p:cNvPr id="28674" name="Rectangle 2"/>
          <p:cNvSpPr>
            <a:spLocks noGrp="1" noChangeArrowheads="1"/>
          </p:cNvSpPr>
          <p:nvPr>
            <p:ph type="title"/>
          </p:nvPr>
        </p:nvSpPr>
        <p:spPr>
          <a:xfrm>
            <a:off x="381000" y="-190500"/>
            <a:ext cx="8382000" cy="381000"/>
          </a:xfrm>
        </p:spPr>
        <p:txBody>
          <a:bodyPr/>
          <a:lstStyle/>
          <a:p>
            <a:endParaRPr lang="en-US" sz="4000"/>
          </a:p>
        </p:txBody>
      </p:sp>
      <p:sp>
        <p:nvSpPr>
          <p:cNvPr id="28675" name="Rectangle 3"/>
          <p:cNvSpPr>
            <a:spLocks noGrp="1" noChangeArrowheads="1"/>
          </p:cNvSpPr>
          <p:nvPr>
            <p:ph type="body" idx="1"/>
          </p:nvPr>
        </p:nvSpPr>
        <p:spPr>
          <a:xfrm>
            <a:off x="457200" y="533400"/>
            <a:ext cx="8382000" cy="5592763"/>
          </a:xfrm>
        </p:spPr>
        <p:txBody>
          <a:bodyPr/>
          <a:lstStyle/>
          <a:p>
            <a:pPr>
              <a:buFont typeface="Wingdings" pitchFamily="2" charset="2"/>
              <a:buNone/>
            </a:pPr>
            <a:r>
              <a:rPr lang="en-US"/>
              <a:t>3. Fallopian tubes – two small tubes that carry a released egg from the ovary to the uterus. When an egg is released from the ovary, it moves into the fallopian tubes and finger like projections draw the egg into the uterus. </a:t>
            </a:r>
          </a:p>
          <a:p>
            <a:pPr>
              <a:buFont typeface="Wingdings" pitchFamily="2" charset="2"/>
              <a:buNone/>
            </a:pPr>
            <a:r>
              <a:rPr lang="en-US"/>
              <a:t>   *If intercourse occurs during the time there is an egg in the fallopian tube, sperm may unite with the egg and fertilization occurs.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E547A52-A4C3-4C24-8551-A7CD0B7CFE49}" type="slidenum">
              <a:rPr lang="en-US"/>
              <a:pPr/>
              <a:t>26</a:t>
            </a:fld>
            <a:endParaRPr lang="en-US"/>
          </a:p>
        </p:txBody>
      </p:sp>
      <p:sp>
        <p:nvSpPr>
          <p:cNvPr id="29698" name="Rectangle 2"/>
          <p:cNvSpPr>
            <a:spLocks noGrp="1" noChangeArrowheads="1"/>
          </p:cNvSpPr>
          <p:nvPr>
            <p:ph type="title"/>
          </p:nvPr>
        </p:nvSpPr>
        <p:spPr>
          <a:xfrm>
            <a:off x="457200" y="277813"/>
            <a:ext cx="8153400" cy="106362"/>
          </a:xfrm>
        </p:spPr>
        <p:txBody>
          <a:bodyPr/>
          <a:lstStyle/>
          <a:p>
            <a:endParaRPr lang="en-US" sz="4000"/>
          </a:p>
        </p:txBody>
      </p:sp>
      <p:sp>
        <p:nvSpPr>
          <p:cNvPr id="29699" name="Rectangle 3"/>
          <p:cNvSpPr>
            <a:spLocks noGrp="1" noChangeArrowheads="1"/>
          </p:cNvSpPr>
          <p:nvPr>
            <p:ph type="body" idx="1"/>
          </p:nvPr>
        </p:nvSpPr>
        <p:spPr>
          <a:xfrm>
            <a:off x="457200" y="685800"/>
            <a:ext cx="8382000" cy="5715000"/>
          </a:xfrm>
        </p:spPr>
        <p:txBody>
          <a:bodyPr/>
          <a:lstStyle/>
          <a:p>
            <a:pPr>
              <a:buFont typeface="Wingdings" pitchFamily="2" charset="2"/>
              <a:buNone/>
            </a:pPr>
            <a:r>
              <a:rPr lang="en-US"/>
              <a:t>4. Uterus (womb) is a small, muscular, pear-shaped organ, about the size of a fist.  The fertilized egg will develop and grow in the uterus.  The uterus has layers of tissue and a rich supply of blood to protect and nourish the developing fetus.</a:t>
            </a:r>
          </a:p>
          <a:p>
            <a:pPr>
              <a:buFont typeface="Wingdings" pitchFamily="2" charset="2"/>
              <a:buNone/>
            </a:pPr>
            <a:r>
              <a:rPr lang="en-US"/>
              <a:t>     *the base of the uterus is called the cervix.  It expands during childbirth to allow the passage of the baby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C5AAB4E-5052-46A6-9983-AF5882000DB0}" type="slidenum">
              <a:rPr lang="en-US"/>
              <a:pPr/>
              <a:t>27</a:t>
            </a:fld>
            <a:endParaRPr lang="en-US"/>
          </a:p>
        </p:txBody>
      </p:sp>
      <p:sp>
        <p:nvSpPr>
          <p:cNvPr id="30722" name="Rectangle 2"/>
          <p:cNvSpPr>
            <a:spLocks noGrp="1" noChangeArrowheads="1"/>
          </p:cNvSpPr>
          <p:nvPr>
            <p:ph type="title"/>
          </p:nvPr>
        </p:nvSpPr>
        <p:spPr>
          <a:xfrm>
            <a:off x="457200" y="277813"/>
            <a:ext cx="8153400" cy="865187"/>
          </a:xfrm>
        </p:spPr>
        <p:txBody>
          <a:bodyPr/>
          <a:lstStyle/>
          <a:p>
            <a:r>
              <a:rPr lang="en-US">
                <a:solidFill>
                  <a:srgbClr val="FF00FF"/>
                </a:solidFill>
              </a:rPr>
              <a:t>Menstruation</a:t>
            </a:r>
          </a:p>
        </p:txBody>
      </p:sp>
      <p:sp>
        <p:nvSpPr>
          <p:cNvPr id="30723" name="Rectangle 3"/>
          <p:cNvSpPr>
            <a:spLocks noGrp="1" noChangeArrowheads="1"/>
          </p:cNvSpPr>
          <p:nvPr>
            <p:ph type="body" idx="1"/>
          </p:nvPr>
        </p:nvSpPr>
        <p:spPr>
          <a:xfrm>
            <a:off x="457200" y="1143000"/>
            <a:ext cx="8305800" cy="4983163"/>
          </a:xfrm>
        </p:spPr>
        <p:txBody>
          <a:bodyPr/>
          <a:lstStyle/>
          <a:p>
            <a:pPr>
              <a:lnSpc>
                <a:spcPct val="90000"/>
              </a:lnSpc>
            </a:pPr>
            <a:r>
              <a:rPr lang="en-US" sz="2800"/>
              <a:t>If the ovum does not become fertilized, the lining of the uterus breaks down and is passed out of the vagina.  This process is called menstruation</a:t>
            </a:r>
          </a:p>
          <a:p>
            <a:pPr>
              <a:lnSpc>
                <a:spcPct val="90000"/>
              </a:lnSpc>
            </a:pPr>
            <a:r>
              <a:rPr lang="en-US" sz="2800"/>
              <a:t>Usually lasts 3-5 days</a:t>
            </a:r>
          </a:p>
          <a:p>
            <a:pPr>
              <a:lnSpc>
                <a:spcPct val="90000"/>
              </a:lnSpc>
            </a:pPr>
            <a:r>
              <a:rPr lang="en-US" sz="2800"/>
              <a:t>Menstrual cycle, which is the time from the beginning of one menstrual cycle to the onset of the next, is usually a 28 day cycle</a:t>
            </a:r>
          </a:p>
          <a:p>
            <a:pPr>
              <a:lnSpc>
                <a:spcPct val="90000"/>
              </a:lnSpc>
            </a:pPr>
            <a:r>
              <a:rPr lang="en-US" sz="2800"/>
              <a:t>Onset – usually between the ages of 10 – 15</a:t>
            </a:r>
          </a:p>
          <a:p>
            <a:pPr>
              <a:lnSpc>
                <a:spcPct val="90000"/>
              </a:lnSpc>
            </a:pPr>
            <a:r>
              <a:rPr lang="en-US" sz="2800"/>
              <a:t>Can be very irregular at first</a:t>
            </a:r>
          </a:p>
          <a:p>
            <a:pPr>
              <a:lnSpc>
                <a:spcPct val="90000"/>
              </a:lnSpc>
            </a:pPr>
            <a:r>
              <a:rPr lang="en-US" sz="2800"/>
              <a:t>Can also  by affected by poor nutrition, high activity level, stress and illness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0723">
                                            <p:txEl>
                                              <p:pRg st="4" end="4"/>
                                            </p:txEl>
                                          </p:spTgt>
                                        </p:tgtEl>
                                        <p:attrNameLst>
                                          <p:attrName>style.visibility</p:attrName>
                                        </p:attrNameLst>
                                      </p:cBhvr>
                                      <p:to>
                                        <p:strVal val="visible"/>
                                      </p:to>
                                    </p:set>
                                    <p:anim calcmode="lin" valueType="num">
                                      <p:cBhvr additive="base">
                                        <p:cTn id="31"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0723">
                                            <p:txEl>
                                              <p:pRg st="5" end="5"/>
                                            </p:txEl>
                                          </p:spTgt>
                                        </p:tgtEl>
                                        <p:attrNameLst>
                                          <p:attrName>style.visibility</p:attrName>
                                        </p:attrNameLst>
                                      </p:cBhvr>
                                      <p:to>
                                        <p:strVal val="visible"/>
                                      </p:to>
                                    </p:set>
                                    <p:anim calcmode="lin" valueType="num">
                                      <p:cBhvr additive="base">
                                        <p:cTn id="37" dur="5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EEFA522-3F41-4D7C-8660-7F742000246A}" type="slidenum">
              <a:rPr lang="en-US"/>
              <a:pPr/>
              <a:t>28</a:t>
            </a:fld>
            <a:endParaRPr lang="en-US"/>
          </a:p>
        </p:txBody>
      </p:sp>
      <p:sp>
        <p:nvSpPr>
          <p:cNvPr id="123906" name="Rectangle 2"/>
          <p:cNvSpPr>
            <a:spLocks noGrp="1" noChangeArrowheads="1"/>
          </p:cNvSpPr>
          <p:nvPr>
            <p:ph type="title"/>
          </p:nvPr>
        </p:nvSpPr>
        <p:spPr/>
        <p:txBody>
          <a:bodyPr/>
          <a:lstStyle/>
          <a:p>
            <a:r>
              <a:rPr lang="en-US">
                <a:solidFill>
                  <a:srgbClr val="FF00FF"/>
                </a:solidFill>
              </a:rPr>
              <a:t>Menstrual cycle</a:t>
            </a:r>
          </a:p>
        </p:txBody>
      </p:sp>
      <p:sp>
        <p:nvSpPr>
          <p:cNvPr id="123907" name="Rectangle 3"/>
          <p:cNvSpPr>
            <a:spLocks noGrp="1" noChangeArrowheads="1"/>
          </p:cNvSpPr>
          <p:nvPr>
            <p:ph type="body" idx="1"/>
          </p:nvPr>
        </p:nvSpPr>
        <p:spPr/>
        <p:txBody>
          <a:bodyPr/>
          <a:lstStyle/>
          <a:p>
            <a:r>
              <a:rPr lang="en-US"/>
              <a:t>Click </a:t>
            </a:r>
            <a:r>
              <a:rPr lang="en-US">
                <a:hlinkClick r:id="rId2"/>
              </a:rPr>
              <a:t>here</a:t>
            </a:r>
            <a:r>
              <a:rPr lang="en-US"/>
              <a:t> to view menstrual cycle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4"/>
          </p:nvPr>
        </p:nvSpPr>
        <p:spPr/>
        <p:txBody>
          <a:bodyPr/>
          <a:lstStyle/>
          <a:p>
            <a:fld id="{21C3D2B1-583D-49F3-939F-ECF64E6EA463}" type="slidenum">
              <a:rPr lang="en-US"/>
              <a:pPr/>
              <a:t>29</a:t>
            </a:fld>
            <a:endParaRPr lang="en-US"/>
          </a:p>
        </p:txBody>
      </p:sp>
      <p:sp>
        <p:nvSpPr>
          <p:cNvPr id="26626" name="Rectangle 2"/>
          <p:cNvSpPr>
            <a:spLocks noGrp="1" noChangeArrowheads="1"/>
          </p:cNvSpPr>
          <p:nvPr>
            <p:ph type="ctrTitle"/>
          </p:nvPr>
        </p:nvSpPr>
        <p:spPr>
          <a:xfrm>
            <a:off x="838200" y="228600"/>
            <a:ext cx="7772400" cy="914400"/>
          </a:xfrm>
        </p:spPr>
        <p:txBody>
          <a:bodyPr/>
          <a:lstStyle/>
          <a:p>
            <a:r>
              <a:rPr lang="en-US"/>
              <a:t>     </a:t>
            </a:r>
            <a:r>
              <a:rPr lang="en-US" sz="4500">
                <a:solidFill>
                  <a:srgbClr val="FF00FF"/>
                </a:solidFill>
              </a:rPr>
              <a:t>Problems of the FRS</a:t>
            </a:r>
          </a:p>
        </p:txBody>
      </p:sp>
      <p:sp>
        <p:nvSpPr>
          <p:cNvPr id="26628" name="Rectangle 4"/>
          <p:cNvSpPr>
            <a:spLocks noGrp="1" noChangeArrowheads="1"/>
          </p:cNvSpPr>
          <p:nvPr>
            <p:ph type="subTitle" idx="1"/>
          </p:nvPr>
        </p:nvSpPr>
        <p:spPr>
          <a:xfrm>
            <a:off x="457200" y="1066800"/>
            <a:ext cx="8382000" cy="4724400"/>
          </a:xfrm>
        </p:spPr>
        <p:txBody>
          <a:bodyPr/>
          <a:lstStyle/>
          <a:p>
            <a:pPr algn="l">
              <a:lnSpc>
                <a:spcPct val="90000"/>
              </a:lnSpc>
            </a:pPr>
            <a:r>
              <a:rPr lang="en-US" sz="3000"/>
              <a:t>Menstrual cramps – </a:t>
            </a:r>
          </a:p>
          <a:p>
            <a:pPr algn="l">
              <a:lnSpc>
                <a:spcPct val="90000"/>
              </a:lnSpc>
              <a:buFont typeface="Wingdings" pitchFamily="2" charset="2"/>
              <a:buChar char="n"/>
            </a:pPr>
            <a:r>
              <a:rPr lang="en-US" sz="3000"/>
              <a:t>Usually mild, lasting for several hours</a:t>
            </a:r>
          </a:p>
          <a:p>
            <a:pPr algn="l">
              <a:lnSpc>
                <a:spcPct val="90000"/>
              </a:lnSpc>
              <a:buFont typeface="Wingdings" pitchFamily="2" charset="2"/>
              <a:buChar char="n"/>
            </a:pPr>
            <a:r>
              <a:rPr lang="en-US" sz="3000"/>
              <a:t>Heating pad, over the counter medication, and light exercise can help</a:t>
            </a:r>
          </a:p>
          <a:p>
            <a:pPr algn="l">
              <a:lnSpc>
                <a:spcPct val="90000"/>
              </a:lnSpc>
            </a:pPr>
            <a:r>
              <a:rPr lang="en-US" sz="3000"/>
              <a:t>Premenstrual Syndrome (PMS) a variety of symptoms that can occur several days to two weeks before the menstrual period.</a:t>
            </a:r>
          </a:p>
          <a:p>
            <a:pPr algn="l">
              <a:lnSpc>
                <a:spcPct val="90000"/>
              </a:lnSpc>
              <a:buFont typeface="Wingdings" pitchFamily="2" charset="2"/>
              <a:buChar char="n"/>
            </a:pPr>
            <a:r>
              <a:rPr lang="en-US" sz="3000"/>
              <a:t>Symptoms – nervous tension, anxiety, irritability, mood swings, fatigue, bloating</a:t>
            </a:r>
          </a:p>
          <a:p>
            <a:pPr algn="l">
              <a:lnSpc>
                <a:spcPct val="90000"/>
              </a:lnSpc>
            </a:pPr>
            <a:endParaRPr lang="en-US" sz="3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628">
                                            <p:txEl>
                                              <p:pRg st="1" end="1"/>
                                            </p:txEl>
                                          </p:spTgt>
                                        </p:tgtEl>
                                        <p:attrNameLst>
                                          <p:attrName>style.visibility</p:attrName>
                                        </p:attrNameLst>
                                      </p:cBhvr>
                                      <p:to>
                                        <p:strVal val="visible"/>
                                      </p:to>
                                    </p:set>
                                    <p:anim calcmode="lin" valueType="num">
                                      <p:cBhvr additive="base">
                                        <p:cTn id="7" dur="500" fill="hold"/>
                                        <p:tgtEl>
                                          <p:spTgt spid="2662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6628">
                                            <p:txEl>
                                              <p:pRg st="2" end="2"/>
                                            </p:txEl>
                                          </p:spTgt>
                                        </p:tgtEl>
                                        <p:attrNameLst>
                                          <p:attrName>style.visibility</p:attrName>
                                        </p:attrNameLst>
                                      </p:cBhvr>
                                      <p:to>
                                        <p:strVal val="visible"/>
                                      </p:to>
                                    </p:set>
                                    <p:anim calcmode="lin" valueType="num">
                                      <p:cBhvr additive="base">
                                        <p:cTn id="13" dur="500" fill="hold"/>
                                        <p:tgtEl>
                                          <p:spTgt spid="2662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6628">
                                            <p:txEl>
                                              <p:pRg st="3" end="3"/>
                                            </p:txEl>
                                          </p:spTgt>
                                        </p:tgtEl>
                                        <p:attrNameLst>
                                          <p:attrName>style.visibility</p:attrName>
                                        </p:attrNameLst>
                                      </p:cBhvr>
                                      <p:to>
                                        <p:strVal val="visible"/>
                                      </p:to>
                                    </p:set>
                                    <p:anim calcmode="lin" valueType="num">
                                      <p:cBhvr additive="base">
                                        <p:cTn id="19" dur="500" fill="hold"/>
                                        <p:tgtEl>
                                          <p:spTgt spid="2662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26628">
                                            <p:txEl>
                                              <p:pRg st="4" end="4"/>
                                            </p:txEl>
                                          </p:spTgt>
                                        </p:tgtEl>
                                        <p:attrNameLst>
                                          <p:attrName>style.visibility</p:attrName>
                                        </p:attrNameLst>
                                      </p:cBhvr>
                                      <p:to>
                                        <p:strVal val="visible"/>
                                      </p:to>
                                    </p:set>
                                    <p:anim calcmode="lin" valueType="num">
                                      <p:cBhvr additive="base">
                                        <p:cTn id="25" dur="500" fill="hold"/>
                                        <p:tgtEl>
                                          <p:spTgt spid="2662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0C35BD8-1FF0-432B-AD73-DC4AB8D64F52}" type="slidenum">
              <a:rPr lang="en-US"/>
              <a:pPr/>
              <a:t>3</a:t>
            </a:fld>
            <a:endParaRPr lang="en-US"/>
          </a:p>
        </p:txBody>
      </p:sp>
      <p:sp>
        <p:nvSpPr>
          <p:cNvPr id="173058" name="Rectangle 2"/>
          <p:cNvSpPr>
            <a:spLocks noGrp="1" noChangeArrowheads="1"/>
          </p:cNvSpPr>
          <p:nvPr>
            <p:ph type="title"/>
          </p:nvPr>
        </p:nvSpPr>
        <p:spPr/>
        <p:txBody>
          <a:bodyPr/>
          <a:lstStyle/>
          <a:p>
            <a:r>
              <a:rPr lang="en-US">
                <a:solidFill>
                  <a:schemeClr val="tx1"/>
                </a:solidFill>
              </a:rPr>
              <a:t>What’s The Difference</a:t>
            </a:r>
          </a:p>
        </p:txBody>
      </p:sp>
      <p:sp>
        <p:nvSpPr>
          <p:cNvPr id="173059" name="Rectangle 3"/>
          <p:cNvSpPr>
            <a:spLocks noGrp="1" noChangeArrowheads="1"/>
          </p:cNvSpPr>
          <p:nvPr>
            <p:ph type="body" idx="1"/>
          </p:nvPr>
        </p:nvSpPr>
        <p:spPr/>
        <p:txBody>
          <a:bodyPr/>
          <a:lstStyle/>
          <a:p>
            <a:r>
              <a:rPr lang="en-US"/>
              <a:t>Sex and Sexuality are related, but are not the same thing</a:t>
            </a:r>
          </a:p>
          <a:p>
            <a:r>
              <a:rPr lang="en-US" u="sng"/>
              <a:t>Sexuality</a:t>
            </a:r>
            <a:r>
              <a:rPr lang="en-US"/>
              <a:t>- Everything about you that relates you to, or expresses your maleness or femaleness</a:t>
            </a:r>
          </a:p>
          <a:p>
            <a:r>
              <a:rPr lang="en-US" u="sng"/>
              <a:t>Sex</a:t>
            </a:r>
            <a:r>
              <a:rPr lang="en-US"/>
              <a:t>-  Intimate sexual contact or gender</a:t>
            </a:r>
          </a:p>
          <a:p>
            <a:pPr lvl="1"/>
            <a:r>
              <a:rPr lang="en-US"/>
              <a:t>EX. Sexual Intercourse or Male/Female</a:t>
            </a:r>
          </a:p>
        </p:txBody>
      </p:sp>
      <p:pic>
        <p:nvPicPr>
          <p:cNvPr id="173060" name="Picture 4" descr="Female symbol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5713" y="152400"/>
            <a:ext cx="1387475"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73061" name="Picture 5" descr="Male symbol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1219200" cy="152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diamond(in)">
                                      <p:cBhvr>
                                        <p:cTn id="7" dur="2000"/>
                                        <p:tgtEl>
                                          <p:spTgt spid="173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73059">
                                            <p:txEl>
                                              <p:pRg st="1" end="1"/>
                                            </p:txEl>
                                          </p:spTgt>
                                        </p:tgtEl>
                                        <p:attrNameLst>
                                          <p:attrName>style.visibility</p:attrName>
                                        </p:attrNameLst>
                                      </p:cBhvr>
                                      <p:to>
                                        <p:strVal val="visible"/>
                                      </p:to>
                                    </p:set>
                                    <p:animEffect transition="in" filter="diamond(in)">
                                      <p:cBhvr>
                                        <p:cTn id="12" dur="2000"/>
                                        <p:tgtEl>
                                          <p:spTgt spid="173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173059">
                                            <p:txEl>
                                              <p:pRg st="2" end="2"/>
                                            </p:txEl>
                                          </p:spTgt>
                                        </p:tgtEl>
                                        <p:attrNameLst>
                                          <p:attrName>style.visibility</p:attrName>
                                        </p:attrNameLst>
                                      </p:cBhvr>
                                      <p:to>
                                        <p:strVal val="visible"/>
                                      </p:to>
                                    </p:set>
                                    <p:animEffect transition="in" filter="diamond(in)">
                                      <p:cBhvr>
                                        <p:cTn id="17" dur="2000"/>
                                        <p:tgtEl>
                                          <p:spTgt spid="173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73059">
                                            <p:txEl>
                                              <p:pRg st="3" end="3"/>
                                            </p:txEl>
                                          </p:spTgt>
                                        </p:tgtEl>
                                        <p:attrNameLst>
                                          <p:attrName>style.visibility</p:attrName>
                                        </p:attrNameLst>
                                      </p:cBhvr>
                                      <p:to>
                                        <p:strVal val="visible"/>
                                      </p:to>
                                    </p:set>
                                    <p:animEffect transition="in" filter="diamond(in)">
                                      <p:cBhvr>
                                        <p:cTn id="22" dur="2000"/>
                                        <p:tgtEl>
                                          <p:spTgt spid="173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588DFCF-D0F9-454B-9557-46BF42406911}" type="slidenum">
              <a:rPr lang="en-US"/>
              <a:pPr/>
              <a:t>30</a:t>
            </a:fld>
            <a:endParaRPr lang="en-US"/>
          </a:p>
        </p:txBody>
      </p:sp>
      <p:sp>
        <p:nvSpPr>
          <p:cNvPr id="181250" name="Rectangle 2"/>
          <p:cNvSpPr>
            <a:spLocks noGrp="1" noChangeArrowheads="1"/>
          </p:cNvSpPr>
          <p:nvPr>
            <p:ph type="title"/>
          </p:nvPr>
        </p:nvSpPr>
        <p:spPr/>
        <p:txBody>
          <a:bodyPr/>
          <a:lstStyle/>
          <a:p>
            <a:r>
              <a:rPr lang="en-US" sz="4000">
                <a:solidFill>
                  <a:srgbClr val="FF00FF"/>
                </a:solidFill>
              </a:rPr>
              <a:t>Maintaining Reproductive Health</a:t>
            </a:r>
          </a:p>
        </p:txBody>
      </p:sp>
      <p:sp>
        <p:nvSpPr>
          <p:cNvPr id="181251" name="Rectangle 3"/>
          <p:cNvSpPr>
            <a:spLocks noGrp="1" noChangeArrowheads="1"/>
          </p:cNvSpPr>
          <p:nvPr>
            <p:ph type="body" idx="1"/>
          </p:nvPr>
        </p:nvSpPr>
        <p:spPr>
          <a:xfrm>
            <a:off x="457200" y="1295400"/>
            <a:ext cx="8229600" cy="5562600"/>
          </a:xfrm>
        </p:spPr>
        <p:txBody>
          <a:bodyPr/>
          <a:lstStyle/>
          <a:p>
            <a:r>
              <a:rPr lang="en-US"/>
              <a:t>Includes cleanliness and self-examination</a:t>
            </a:r>
          </a:p>
          <a:p>
            <a:r>
              <a:rPr lang="en-US"/>
              <a:t>Bathe Regularly- shower or bathe daily</a:t>
            </a:r>
          </a:p>
          <a:p>
            <a:r>
              <a:rPr lang="en-US"/>
              <a:t>Practice abstinence </a:t>
            </a:r>
          </a:p>
          <a:p>
            <a:r>
              <a:rPr lang="en-US"/>
              <a:t>Have regular medical exams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46F4743-3AFF-4716-8F6B-BA0A7213AD7D}" type="slidenum">
              <a:rPr lang="en-US"/>
              <a:pPr/>
              <a:t>31</a:t>
            </a:fld>
            <a:endParaRPr lang="en-US"/>
          </a:p>
        </p:txBody>
      </p:sp>
      <p:sp>
        <p:nvSpPr>
          <p:cNvPr id="34818" name="Rectangle 2"/>
          <p:cNvSpPr>
            <a:spLocks noGrp="1" noChangeArrowheads="1"/>
          </p:cNvSpPr>
          <p:nvPr>
            <p:ph type="title"/>
          </p:nvPr>
        </p:nvSpPr>
        <p:spPr/>
        <p:txBody>
          <a:bodyPr/>
          <a:lstStyle/>
          <a:p>
            <a:r>
              <a:rPr lang="en-US" sz="4000">
                <a:solidFill>
                  <a:srgbClr val="FF00FF"/>
                </a:solidFill>
              </a:rPr>
              <a:t>Problems that can cause infertility</a:t>
            </a:r>
          </a:p>
        </p:txBody>
      </p:sp>
      <p:sp>
        <p:nvSpPr>
          <p:cNvPr id="34819" name="Rectangle 3"/>
          <p:cNvSpPr>
            <a:spLocks noGrp="1" noChangeArrowheads="1"/>
          </p:cNvSpPr>
          <p:nvPr>
            <p:ph type="body" idx="1"/>
          </p:nvPr>
        </p:nvSpPr>
        <p:spPr>
          <a:xfrm>
            <a:off x="685800" y="1295400"/>
            <a:ext cx="8458200" cy="5410200"/>
          </a:xfrm>
        </p:spPr>
        <p:txBody>
          <a:bodyPr/>
          <a:lstStyle/>
          <a:p>
            <a:pPr>
              <a:lnSpc>
                <a:spcPct val="80000"/>
              </a:lnSpc>
            </a:pPr>
            <a:r>
              <a:rPr lang="en-US"/>
              <a:t>Blocked fallopian tube  - leading cause of female infertility. </a:t>
            </a:r>
          </a:p>
          <a:p>
            <a:pPr>
              <a:lnSpc>
                <a:spcPct val="80000"/>
              </a:lnSpc>
            </a:pPr>
            <a:r>
              <a:rPr lang="en-US"/>
              <a:t>Pelvic Inflammatory Disease [ an infection of the fallopian tubes, ovaries and surrounding areas in a woman’s pelvis.  It can damage the reproductive organs and is usually caused by sexually transmitted diseases.</a:t>
            </a:r>
          </a:p>
          <a:p>
            <a:pPr>
              <a:lnSpc>
                <a:spcPct val="80000"/>
              </a:lnSpc>
            </a:pPr>
            <a:r>
              <a:rPr lang="en-US"/>
              <a:t>Endometriosis – uterine tissue grows outside the uterus, often appearing on the ovaries, fallopian tubes in in the abdominal cavity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015B383-0113-4767-961D-EAF1BAD0DEE6}" type="slidenum">
              <a:rPr lang="en-US"/>
              <a:pPr/>
              <a:t>32</a:t>
            </a:fld>
            <a:endParaRPr lang="en-US"/>
          </a:p>
        </p:txBody>
      </p:sp>
      <p:sp>
        <p:nvSpPr>
          <p:cNvPr id="35842" name="Rectangle 2"/>
          <p:cNvSpPr>
            <a:spLocks noGrp="1" noChangeArrowheads="1"/>
          </p:cNvSpPr>
          <p:nvPr>
            <p:ph type="title"/>
          </p:nvPr>
        </p:nvSpPr>
        <p:spPr/>
        <p:txBody>
          <a:bodyPr/>
          <a:lstStyle/>
          <a:p>
            <a:r>
              <a:rPr lang="en-US">
                <a:solidFill>
                  <a:srgbClr val="FF00FF"/>
                </a:solidFill>
              </a:rPr>
              <a:t>Other reproductive disorders</a:t>
            </a:r>
          </a:p>
        </p:txBody>
      </p:sp>
      <p:sp>
        <p:nvSpPr>
          <p:cNvPr id="35843" name="Rectangle 3"/>
          <p:cNvSpPr>
            <a:spLocks noGrp="1" noChangeArrowheads="1"/>
          </p:cNvSpPr>
          <p:nvPr>
            <p:ph type="body" idx="1"/>
          </p:nvPr>
        </p:nvSpPr>
        <p:spPr/>
        <p:txBody>
          <a:bodyPr/>
          <a:lstStyle/>
          <a:p>
            <a:r>
              <a:rPr lang="en-US"/>
              <a:t>Cervix, uterus and ovaries are common sites of cancer.  Cervical cancer is detected through a Pap test, a test in which samples of cells are taken from the cervix by a doctor.  All sexually active females should have a yearly Pap smear and all women from the age of 18 and older should also have a yearly Pap smear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19BDE0A-DEE9-4C4C-907C-F04A664E4ED1}" type="slidenum">
              <a:rPr lang="en-US"/>
              <a:pPr/>
              <a:t>33</a:t>
            </a:fld>
            <a:endParaRPr lang="en-US"/>
          </a:p>
        </p:txBody>
      </p:sp>
      <p:sp>
        <p:nvSpPr>
          <p:cNvPr id="36866" name="Rectangle 2"/>
          <p:cNvSpPr>
            <a:spLocks noGrp="1" noChangeArrowheads="1"/>
          </p:cNvSpPr>
          <p:nvPr>
            <p:ph type="title"/>
          </p:nvPr>
        </p:nvSpPr>
        <p:spPr/>
        <p:txBody>
          <a:bodyPr/>
          <a:lstStyle/>
          <a:p>
            <a:r>
              <a:rPr lang="en-US">
                <a:solidFill>
                  <a:srgbClr val="FF00FF"/>
                </a:solidFill>
              </a:rPr>
              <a:t>Breast self-examination</a:t>
            </a:r>
          </a:p>
        </p:txBody>
      </p:sp>
      <p:sp>
        <p:nvSpPr>
          <p:cNvPr id="36867" name="Rectangle 3"/>
          <p:cNvSpPr>
            <a:spLocks noGrp="1" noChangeArrowheads="1"/>
          </p:cNvSpPr>
          <p:nvPr>
            <p:ph type="body" idx="1"/>
          </p:nvPr>
        </p:nvSpPr>
        <p:spPr/>
        <p:txBody>
          <a:bodyPr/>
          <a:lstStyle/>
          <a:p>
            <a:r>
              <a:rPr lang="en-US" sz="3000"/>
              <a:t>Is an important habit for females to develop</a:t>
            </a:r>
          </a:p>
          <a:p>
            <a:r>
              <a:rPr lang="en-US" sz="3000"/>
              <a:t>Should be done once a month, about a week after the start of their menstrual period</a:t>
            </a:r>
          </a:p>
          <a:p>
            <a:r>
              <a:rPr lang="en-US" sz="3000"/>
              <a:t>Should check for anything unusual, such as any discharge from the nipples, lumps or mass under the skin</a:t>
            </a:r>
          </a:p>
        </p:txBody>
      </p:sp>
      <p:pic>
        <p:nvPicPr>
          <p:cNvPr id="36868" name="Picture 4" descr="j02318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5184775"/>
            <a:ext cx="1905000" cy="1673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5796DC-AF1F-4464-ADBA-F7DAC5165F3C}" type="slidenum">
              <a:rPr lang="en-US"/>
              <a:pPr/>
              <a:t>34</a:t>
            </a:fld>
            <a:endParaRPr lang="en-US"/>
          </a:p>
        </p:txBody>
      </p:sp>
      <p:sp>
        <p:nvSpPr>
          <p:cNvPr id="169986" name="Rectangle 2"/>
          <p:cNvSpPr>
            <a:spLocks noGrp="1" noChangeArrowheads="1"/>
          </p:cNvSpPr>
          <p:nvPr>
            <p:ph type="title"/>
          </p:nvPr>
        </p:nvSpPr>
        <p:spPr/>
        <p:txBody>
          <a:bodyPr/>
          <a:lstStyle/>
          <a:p>
            <a:r>
              <a:rPr lang="en-US">
                <a:solidFill>
                  <a:srgbClr val="FF00FF"/>
                </a:solidFill>
              </a:rPr>
              <a:t>Breast Self Exam</a:t>
            </a:r>
            <a:r>
              <a:rPr lang="en-US" sz="1800"/>
              <a:t> </a:t>
            </a:r>
          </a:p>
        </p:txBody>
      </p:sp>
      <p:sp>
        <p:nvSpPr>
          <p:cNvPr id="169987" name="Rectangle 3"/>
          <p:cNvSpPr>
            <a:spLocks noGrp="1" noChangeArrowheads="1"/>
          </p:cNvSpPr>
          <p:nvPr>
            <p:ph type="body" idx="1"/>
          </p:nvPr>
        </p:nvSpPr>
        <p:spPr>
          <a:xfrm>
            <a:off x="457200" y="1295400"/>
            <a:ext cx="8229600" cy="4530725"/>
          </a:xfrm>
        </p:spPr>
        <p:txBody>
          <a:bodyPr/>
          <a:lstStyle/>
          <a:p>
            <a:pPr>
              <a:lnSpc>
                <a:spcPct val="90000"/>
              </a:lnSpc>
            </a:pPr>
            <a:r>
              <a:rPr lang="en-US" sz="2800"/>
              <a:t>Why do I need it?</a:t>
            </a:r>
          </a:p>
          <a:p>
            <a:pPr lvl="1">
              <a:lnSpc>
                <a:spcPct val="90000"/>
              </a:lnSpc>
            </a:pPr>
            <a:r>
              <a:rPr lang="en-US" sz="2400"/>
              <a:t>All women are at risk for getting breast cancer. </a:t>
            </a:r>
            <a:r>
              <a:rPr lang="en-US" sz="2400">
                <a:hlinkClick r:id="rId3" tooltip="Risk Factors You Can't Control"/>
              </a:rPr>
              <a:t>As you get older, your risk increases</a:t>
            </a:r>
            <a:r>
              <a:rPr lang="en-US" sz="2400"/>
              <a:t>. Assuming you live to age 90, your risk of getting breast cancer over your lifetime is about 14%. That might sound scary, because it means that an average of about one out of every seven women will get breast cancer over a 90-year life span.</a:t>
            </a:r>
          </a:p>
          <a:p>
            <a:pPr lvl="1">
              <a:lnSpc>
                <a:spcPct val="90000"/>
              </a:lnSpc>
            </a:pPr>
            <a:r>
              <a:rPr lang="en-US" sz="2400"/>
              <a:t>You can also look at it another way: A 14% risk means there's an 86% chance that you WON'T get breast cancer.</a:t>
            </a:r>
          </a:p>
          <a:p>
            <a:pPr>
              <a:lnSpc>
                <a:spcPct val="90000"/>
              </a:lnSpc>
            </a:pPr>
            <a:r>
              <a:rPr lang="en-US" sz="2800">
                <a:hlinkClick r:id="rId4"/>
              </a:rPr>
              <a:t>http://www.breastcancer.org/</a:t>
            </a:r>
            <a:r>
              <a:rPr lang="en-US" sz="2800"/>
              <a:t>, </a:t>
            </a:r>
            <a:r>
              <a:rPr lang="en-US" sz="2800">
                <a:hlinkClick r:id="rId5"/>
              </a:rPr>
              <a:t>http://medlineplus.gov/</a:t>
            </a:r>
            <a:r>
              <a:rPr lang="en-US" sz="2800"/>
              <a:t>, </a:t>
            </a:r>
            <a:r>
              <a:rPr lang="en-US" sz="2800">
                <a:hlinkClick r:id="rId6"/>
              </a:rPr>
              <a:t>http://kidshealth.org/teen/</a:t>
            </a:r>
            <a:r>
              <a:rPr lang="en-US" sz="280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6250E32-3DCB-4FF4-B6F4-B29B4A42E363}" type="slidenum">
              <a:rPr lang="en-US"/>
              <a:pPr/>
              <a:t>35</a:t>
            </a:fld>
            <a:endParaRPr lang="en-US"/>
          </a:p>
        </p:txBody>
      </p:sp>
      <p:sp>
        <p:nvSpPr>
          <p:cNvPr id="168962" name="Rectangle 2"/>
          <p:cNvSpPr>
            <a:spLocks noGrp="1" noChangeArrowheads="1"/>
          </p:cNvSpPr>
          <p:nvPr>
            <p:ph type="title"/>
          </p:nvPr>
        </p:nvSpPr>
        <p:spPr/>
        <p:txBody>
          <a:bodyPr/>
          <a:lstStyle/>
          <a:p>
            <a:endParaRPr lang="en-US"/>
          </a:p>
        </p:txBody>
      </p:sp>
      <p:sp>
        <p:nvSpPr>
          <p:cNvPr id="168963" name="Rectangle 3"/>
          <p:cNvSpPr>
            <a:spLocks noGrp="1" noChangeArrowheads="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3"/>
          <p:cNvSpPr>
            <a:spLocks noGrp="1" noChangeArrowheads="1"/>
          </p:cNvSpPr>
          <p:nvPr>
            <p:ph type="sldNum" sz="quarter" idx="4"/>
          </p:nvPr>
        </p:nvSpPr>
        <p:spPr/>
        <p:txBody>
          <a:bodyPr/>
          <a:lstStyle/>
          <a:p>
            <a:fld id="{D82B4041-29F5-4BBD-B223-34583C07EEBA}" type="slidenum">
              <a:rPr lang="en-US"/>
              <a:pPr/>
              <a:t>4</a:t>
            </a:fld>
            <a:endParaRPr lang="en-US"/>
          </a:p>
        </p:txBody>
      </p:sp>
      <p:sp>
        <p:nvSpPr>
          <p:cNvPr id="2050" name="Rectangle 2"/>
          <p:cNvSpPr>
            <a:spLocks noGrp="1" noChangeArrowheads="1"/>
          </p:cNvSpPr>
          <p:nvPr>
            <p:ph type="ctrTitle"/>
          </p:nvPr>
        </p:nvSpPr>
        <p:spPr>
          <a:xfrm>
            <a:off x="685800" y="457200"/>
            <a:ext cx="7391400" cy="457200"/>
          </a:xfrm>
        </p:spPr>
        <p:txBody>
          <a:bodyPr/>
          <a:lstStyle/>
          <a:p>
            <a:r>
              <a:rPr lang="en-US" sz="4400"/>
              <a:t>Human Sexuality</a:t>
            </a:r>
          </a:p>
        </p:txBody>
      </p:sp>
      <p:sp>
        <p:nvSpPr>
          <p:cNvPr id="2051" name="Rectangle 3"/>
          <p:cNvSpPr>
            <a:spLocks noGrp="1" noChangeArrowheads="1"/>
          </p:cNvSpPr>
          <p:nvPr>
            <p:ph type="subTitle" idx="1"/>
          </p:nvPr>
        </p:nvSpPr>
        <p:spPr>
          <a:xfrm>
            <a:off x="762000" y="1219200"/>
            <a:ext cx="7620000" cy="5181600"/>
          </a:xfrm>
        </p:spPr>
        <p:txBody>
          <a:bodyPr/>
          <a:lstStyle/>
          <a:p>
            <a:pPr algn="l">
              <a:buFont typeface="Wingdings" pitchFamily="2" charset="2"/>
              <a:buChar char="n"/>
            </a:pPr>
            <a:r>
              <a:rPr lang="en-US" sz="3500"/>
              <a:t>Between the ages of 9-13 children go through puberty, which marks the beginning of adolescence</a:t>
            </a:r>
          </a:p>
          <a:p>
            <a:pPr algn="l">
              <a:buFont typeface="Wingdings" pitchFamily="2" charset="2"/>
              <a:buChar char="n"/>
            </a:pPr>
            <a:r>
              <a:rPr lang="en-US" sz="3500"/>
              <a:t>Puberty occurs as a result of the release of hormones</a:t>
            </a:r>
          </a:p>
          <a:p>
            <a:pPr algn="l">
              <a:buFont typeface="Wingdings" pitchFamily="2" charset="2"/>
              <a:buChar char="n"/>
            </a:pPr>
            <a:r>
              <a:rPr lang="en-US" sz="3500"/>
              <a:t>Hormones- chemical substances that help regulate many of your body’s functions.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051">
                                            <p:txEl>
                                              <p:pRg st="1" end="1"/>
                                            </p:txEl>
                                          </p:spTgt>
                                        </p:tgtEl>
                                        <p:attrNameLst>
                                          <p:attrName>style.visibility</p:attrName>
                                        </p:attrNameLst>
                                      </p:cBhvr>
                                      <p:to>
                                        <p:strVal val="visible"/>
                                      </p:to>
                                    </p:set>
                                    <p:anim calcmode="lin" valueType="num">
                                      <p:cBhvr additive="base">
                                        <p:cTn id="13"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051">
                                            <p:txEl>
                                              <p:pRg st="2" end="2"/>
                                            </p:txEl>
                                          </p:spTgt>
                                        </p:tgtEl>
                                        <p:attrNameLst>
                                          <p:attrName>style.visibility</p:attrName>
                                        </p:attrNameLst>
                                      </p:cBhvr>
                                      <p:to>
                                        <p:strVal val="visible"/>
                                      </p:to>
                                    </p:set>
                                    <p:anim calcmode="lin" valueType="num">
                                      <p:cBhvr additive="base">
                                        <p:cTn id="19"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C0287A3-E063-4A15-B766-F0710F54307C}" type="slidenum">
              <a:rPr lang="en-US"/>
              <a:pPr/>
              <a:t>5</a:t>
            </a:fld>
            <a:endParaRPr lang="en-US"/>
          </a:p>
        </p:txBody>
      </p:sp>
      <p:sp>
        <p:nvSpPr>
          <p:cNvPr id="175106" name="Rectangle 2"/>
          <p:cNvSpPr>
            <a:spLocks noGrp="1" noChangeArrowheads="1"/>
          </p:cNvSpPr>
          <p:nvPr>
            <p:ph type="title"/>
          </p:nvPr>
        </p:nvSpPr>
        <p:spPr/>
        <p:txBody>
          <a:bodyPr/>
          <a:lstStyle/>
          <a:p>
            <a:r>
              <a:rPr lang="en-US"/>
              <a:t>Puberty</a:t>
            </a:r>
          </a:p>
        </p:txBody>
      </p:sp>
      <p:sp>
        <p:nvSpPr>
          <p:cNvPr id="175107" name="Rectangle 3"/>
          <p:cNvSpPr>
            <a:spLocks noGrp="1" noChangeArrowheads="1"/>
          </p:cNvSpPr>
          <p:nvPr>
            <p:ph type="body" idx="1"/>
          </p:nvPr>
        </p:nvSpPr>
        <p:spPr/>
        <p:txBody>
          <a:bodyPr/>
          <a:lstStyle/>
          <a:p>
            <a:r>
              <a:rPr lang="en-US" sz="3500"/>
              <a:t>Testosterone – male hormone</a:t>
            </a:r>
          </a:p>
          <a:p>
            <a:r>
              <a:rPr lang="en-US" sz="3500"/>
              <a:t>Estrogen and progesterone – female hormone</a:t>
            </a:r>
          </a:p>
          <a:p>
            <a:r>
              <a:rPr lang="en-US" sz="3500"/>
              <a:t>Male and female hormones are responsible for the physical, emotional, and social changes that occur</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75107">
                                            <p:txEl>
                                              <p:pRg st="0" end="0"/>
                                            </p:txEl>
                                          </p:spTgt>
                                        </p:tgtEl>
                                        <p:attrNameLst>
                                          <p:attrName>style.visibility</p:attrName>
                                        </p:attrNameLst>
                                      </p:cBhvr>
                                      <p:to>
                                        <p:strVal val="visible"/>
                                      </p:to>
                                    </p:set>
                                    <p:anim calcmode="lin" valueType="num">
                                      <p:cBhvr additive="base">
                                        <p:cTn id="7" dur="500" fill="hold"/>
                                        <p:tgtEl>
                                          <p:spTgt spid="1751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5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175107">
                                            <p:txEl>
                                              <p:pRg st="1" end="1"/>
                                            </p:txEl>
                                          </p:spTgt>
                                        </p:tgtEl>
                                        <p:attrNameLst>
                                          <p:attrName>style.visibility</p:attrName>
                                        </p:attrNameLst>
                                      </p:cBhvr>
                                      <p:to>
                                        <p:strVal val="visible"/>
                                      </p:to>
                                    </p:set>
                                    <p:animEffect transition="in" filter="box(in)">
                                      <p:cBhvr>
                                        <p:cTn id="13" dur="500"/>
                                        <p:tgtEl>
                                          <p:spTgt spid="175107">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nodeType="clickEffect">
                                  <p:stCondLst>
                                    <p:cond delay="0"/>
                                  </p:stCondLst>
                                  <p:childTnLst>
                                    <p:set>
                                      <p:cBhvr>
                                        <p:cTn id="17" dur="1" fill="hold">
                                          <p:stCondLst>
                                            <p:cond delay="0"/>
                                          </p:stCondLst>
                                        </p:cTn>
                                        <p:tgtEl>
                                          <p:spTgt spid="175107">
                                            <p:txEl>
                                              <p:pRg st="2" end="2"/>
                                            </p:txEl>
                                          </p:spTgt>
                                        </p:tgtEl>
                                        <p:attrNameLst>
                                          <p:attrName>style.visibility</p:attrName>
                                        </p:attrNameLst>
                                      </p:cBhvr>
                                      <p:to>
                                        <p:strVal val="visible"/>
                                      </p:to>
                                    </p:set>
                                    <p:animEffect transition="in" filter="box(in)">
                                      <p:cBhvr>
                                        <p:cTn id="18" dur="500"/>
                                        <p:tgtEl>
                                          <p:spTgt spid="1751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6"/>
          <p:cNvSpPr>
            <a:spLocks noGrp="1"/>
          </p:cNvSpPr>
          <p:nvPr>
            <p:ph type="sldNum" sz="quarter" idx="12"/>
          </p:nvPr>
        </p:nvSpPr>
        <p:spPr/>
        <p:txBody>
          <a:bodyPr/>
          <a:lstStyle/>
          <a:p>
            <a:fld id="{60A529FD-B9D4-4570-9241-651A4B863DA8}" type="slidenum">
              <a:rPr lang="en-US"/>
              <a:pPr/>
              <a:t>6</a:t>
            </a:fld>
            <a:endParaRPr lang="en-US"/>
          </a:p>
        </p:txBody>
      </p:sp>
      <p:sp>
        <p:nvSpPr>
          <p:cNvPr id="3074" name="Rectangle 2"/>
          <p:cNvSpPr>
            <a:spLocks noGrp="1" noChangeArrowheads="1"/>
          </p:cNvSpPr>
          <p:nvPr>
            <p:ph type="title"/>
          </p:nvPr>
        </p:nvSpPr>
        <p:spPr>
          <a:xfrm>
            <a:off x="457200" y="152400"/>
            <a:ext cx="8229600" cy="914400"/>
          </a:xfrm>
        </p:spPr>
        <p:txBody>
          <a:bodyPr/>
          <a:lstStyle/>
          <a:p>
            <a:r>
              <a:rPr lang="en-US"/>
              <a:t>Physical Changes</a:t>
            </a:r>
          </a:p>
        </p:txBody>
      </p:sp>
      <p:sp>
        <p:nvSpPr>
          <p:cNvPr id="3075" name="Rectangle 3"/>
          <p:cNvSpPr>
            <a:spLocks noGrp="1" noChangeArrowheads="1"/>
          </p:cNvSpPr>
          <p:nvPr>
            <p:ph type="body" sz="half" idx="1"/>
          </p:nvPr>
        </p:nvSpPr>
        <p:spPr>
          <a:xfrm>
            <a:off x="457200" y="1143000"/>
            <a:ext cx="8229600" cy="838200"/>
          </a:xfrm>
        </p:spPr>
        <p:txBody>
          <a:bodyPr/>
          <a:lstStyle/>
          <a:p>
            <a:pPr>
              <a:lnSpc>
                <a:spcPct val="90000"/>
              </a:lnSpc>
            </a:pPr>
            <a:r>
              <a:rPr lang="en-US" sz="2400"/>
              <a:t>The development of the two sex characteristics </a:t>
            </a:r>
          </a:p>
          <a:p>
            <a:pPr>
              <a:lnSpc>
                <a:spcPct val="90000"/>
              </a:lnSpc>
              <a:buFont typeface="Wingdings" pitchFamily="2" charset="2"/>
              <a:buNone/>
            </a:pPr>
            <a:r>
              <a:rPr lang="en-US" sz="2400"/>
              <a:t>-Traits related to a person’s gender</a:t>
            </a:r>
          </a:p>
          <a:p>
            <a:pPr>
              <a:lnSpc>
                <a:spcPct val="90000"/>
              </a:lnSpc>
              <a:buFont typeface="Wingdings" pitchFamily="2" charset="2"/>
              <a:buNone/>
            </a:pPr>
            <a:endParaRPr lang="en-US" sz="2400"/>
          </a:p>
        </p:txBody>
      </p:sp>
      <p:graphicFrame>
        <p:nvGraphicFramePr>
          <p:cNvPr id="3099" name="Group 27"/>
          <p:cNvGraphicFramePr>
            <a:graphicFrameLocks noGrp="1"/>
          </p:cNvGraphicFramePr>
          <p:nvPr>
            <p:ph sz="half" idx="2"/>
          </p:nvPr>
        </p:nvGraphicFramePr>
        <p:xfrm>
          <a:off x="152400" y="2209800"/>
          <a:ext cx="8839200" cy="4279392"/>
        </p:xfrm>
        <a:graphic>
          <a:graphicData uri="http://schemas.openxmlformats.org/drawingml/2006/table">
            <a:tbl>
              <a:tblPr/>
              <a:tblGrid>
                <a:gridCol w="4419600"/>
                <a:gridCol w="4419600"/>
              </a:tblGrid>
              <a:tr h="685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Primary sex characteristics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Secondary sex characteristics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6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-Directly related to the production of the reproductive cells (gametes) – sperm for males, and ovum for females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rPr>
                        <a:t>-Body hair in both males and females, and the development of breasts and widening of the hips in the females, and the broadening of the chest and the deepening of the voice in males</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 calcmode="lin" valueType="num">
                                      <p:cBhvr additive="base">
                                        <p:cTn id="11"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83E4926-7756-4523-A703-7F4488020B37}" type="slidenum">
              <a:rPr lang="en-US"/>
              <a:pPr/>
              <a:t>7</a:t>
            </a:fld>
            <a:endParaRPr lang="en-US"/>
          </a:p>
        </p:txBody>
      </p:sp>
      <p:sp>
        <p:nvSpPr>
          <p:cNvPr id="4098" name="Rectangle 2"/>
          <p:cNvSpPr>
            <a:spLocks noGrp="1" noChangeArrowheads="1"/>
          </p:cNvSpPr>
          <p:nvPr>
            <p:ph type="title"/>
          </p:nvPr>
        </p:nvSpPr>
        <p:spPr/>
        <p:txBody>
          <a:bodyPr/>
          <a:lstStyle/>
          <a:p>
            <a:r>
              <a:rPr lang="en-US"/>
              <a:t>Concerns over physical changes</a:t>
            </a:r>
          </a:p>
        </p:txBody>
      </p:sp>
      <p:sp>
        <p:nvSpPr>
          <p:cNvPr id="4099" name="Rectangle 3"/>
          <p:cNvSpPr>
            <a:spLocks noGrp="1" noChangeArrowheads="1"/>
          </p:cNvSpPr>
          <p:nvPr>
            <p:ph type="body" idx="1"/>
          </p:nvPr>
        </p:nvSpPr>
        <p:spPr/>
        <p:txBody>
          <a:bodyPr/>
          <a:lstStyle/>
          <a:p>
            <a:r>
              <a:rPr lang="en-US"/>
              <a:t>As people reach puberty, there is great variation in the size and shape of people of the same age</a:t>
            </a:r>
          </a:p>
          <a:p>
            <a:r>
              <a:rPr lang="en-US"/>
              <a:t>Girls can be much taller</a:t>
            </a:r>
          </a:p>
          <a:p>
            <a:r>
              <a:rPr lang="en-US"/>
              <a:t>Boys voices can “crack” – due to an increase in the size of the larynx</a:t>
            </a:r>
          </a:p>
          <a:p>
            <a:r>
              <a:rPr lang="en-US"/>
              <a:t>Hands and feet may appear large and awkward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 calcmode="lin" valueType="num">
                                      <p:cBhvr additive="base">
                                        <p:cTn id="13"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099">
                                            <p:txEl>
                                              <p:pRg st="3" end="3"/>
                                            </p:txEl>
                                          </p:spTgt>
                                        </p:tgtEl>
                                        <p:attrNameLst>
                                          <p:attrName>style.visibility</p:attrName>
                                        </p:attrNameLst>
                                      </p:cBhvr>
                                      <p:to>
                                        <p:strVal val="visible"/>
                                      </p:to>
                                    </p:set>
                                    <p:anim calcmode="lin" valueType="num">
                                      <p:cBhvr additive="base">
                                        <p:cTn id="25" dur="500" fill="hold"/>
                                        <p:tgtEl>
                                          <p:spTgt spid="40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099E2D9-164D-4E39-8846-F8EF3184ADE8}" type="slidenum">
              <a:rPr lang="en-US"/>
              <a:pPr/>
              <a:t>8</a:t>
            </a:fld>
            <a:endParaRPr lang="en-US"/>
          </a:p>
        </p:txBody>
      </p:sp>
      <p:sp>
        <p:nvSpPr>
          <p:cNvPr id="180226" name="Rectangle 2"/>
          <p:cNvSpPr>
            <a:spLocks noGrp="1" noChangeArrowheads="1"/>
          </p:cNvSpPr>
          <p:nvPr>
            <p:ph type="title"/>
          </p:nvPr>
        </p:nvSpPr>
        <p:spPr/>
        <p:txBody>
          <a:bodyPr/>
          <a:lstStyle/>
          <a:p>
            <a:r>
              <a:rPr lang="en-US"/>
              <a:t>Mental changes</a:t>
            </a:r>
          </a:p>
        </p:txBody>
      </p:sp>
      <p:sp>
        <p:nvSpPr>
          <p:cNvPr id="180227" name="Rectangle 3"/>
          <p:cNvSpPr>
            <a:spLocks noGrp="1" noChangeArrowheads="1"/>
          </p:cNvSpPr>
          <p:nvPr>
            <p:ph type="body" idx="1"/>
          </p:nvPr>
        </p:nvSpPr>
        <p:spPr>
          <a:xfrm>
            <a:off x="457200" y="1600200"/>
            <a:ext cx="8686800" cy="5105400"/>
          </a:xfrm>
        </p:spPr>
        <p:txBody>
          <a:bodyPr/>
          <a:lstStyle/>
          <a:p>
            <a:pPr>
              <a:lnSpc>
                <a:spcPct val="80000"/>
              </a:lnSpc>
            </a:pPr>
            <a:r>
              <a:rPr lang="en-US" sz="2400"/>
              <a:t>By age 6 a child’s brain is 95% of the size it will be when the child is an adult.</a:t>
            </a:r>
          </a:p>
          <a:p>
            <a:pPr>
              <a:lnSpc>
                <a:spcPct val="80000"/>
              </a:lnSpc>
            </a:pPr>
            <a:r>
              <a:rPr lang="en-US" sz="2400"/>
              <a:t>The pre-frontal cortex (impulse control) and the cerebrum (cognition) continue to develop through the teen years</a:t>
            </a:r>
          </a:p>
          <a:p>
            <a:pPr>
              <a:lnSpc>
                <a:spcPct val="80000"/>
              </a:lnSpc>
            </a:pPr>
            <a:r>
              <a:rPr lang="en-US" sz="2400"/>
              <a:t>You are able to predict the outcomes of many situations – you look at different ways of solving problems</a:t>
            </a:r>
          </a:p>
          <a:p>
            <a:pPr>
              <a:lnSpc>
                <a:spcPct val="80000"/>
              </a:lnSpc>
            </a:pPr>
            <a:r>
              <a:rPr lang="en-US" sz="2400"/>
              <a:t>Your ability to think logically, or think things out, increases / can understand someone else’s point of view</a:t>
            </a:r>
          </a:p>
          <a:p>
            <a:pPr>
              <a:lnSpc>
                <a:spcPct val="80000"/>
              </a:lnSpc>
            </a:pPr>
            <a:r>
              <a:rPr lang="en-US" sz="2400"/>
              <a:t>New interests will develop and career goals may begin to come into focus</a:t>
            </a:r>
          </a:p>
          <a:p>
            <a:pPr>
              <a:lnSpc>
                <a:spcPct val="80000"/>
              </a:lnSpc>
              <a:buFont typeface="Wingdings" pitchFamily="2" charset="2"/>
              <a:buNone/>
            </a:pPr>
            <a:endParaRPr lang="en-US" sz="2400"/>
          </a:p>
          <a:p>
            <a:pPr>
              <a:lnSpc>
                <a:spcPct val="80000"/>
              </a:lnSpc>
              <a:buFont typeface="Wingdings" pitchFamily="2" charset="2"/>
              <a:buNone/>
            </a:pPr>
            <a:r>
              <a:rPr lang="en-US" sz="2400"/>
              <a:t>                     </a:t>
            </a:r>
          </a:p>
          <a:p>
            <a:pPr>
              <a:lnSpc>
                <a:spcPct val="80000"/>
              </a:lnSpc>
              <a:buFont typeface="Wingdings" pitchFamily="2" charset="2"/>
              <a:buNone/>
            </a:pPr>
            <a:endParaRPr lang="en-US" sz="2400"/>
          </a:p>
        </p:txBody>
      </p:sp>
      <p:pic>
        <p:nvPicPr>
          <p:cNvPr id="180230" name="Picture 6" descr="happy-largebisqu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5562600"/>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6A275E5-4749-4445-9DCA-6D1446C66A95}" type="slidenum">
              <a:rPr lang="en-US"/>
              <a:pPr/>
              <a:t>9</a:t>
            </a:fld>
            <a:endParaRPr lang="en-US"/>
          </a:p>
        </p:txBody>
      </p:sp>
      <p:sp>
        <p:nvSpPr>
          <p:cNvPr id="147458" name="Rectangle 2"/>
          <p:cNvSpPr>
            <a:spLocks noGrp="1" noChangeArrowheads="1"/>
          </p:cNvSpPr>
          <p:nvPr>
            <p:ph type="title"/>
          </p:nvPr>
        </p:nvSpPr>
        <p:spPr>
          <a:xfrm>
            <a:off x="1371600" y="609600"/>
            <a:ext cx="5410200" cy="484188"/>
          </a:xfrm>
        </p:spPr>
        <p:txBody>
          <a:bodyPr/>
          <a:lstStyle/>
          <a:p>
            <a:endParaRPr lang="en-US" sz="4000"/>
          </a:p>
        </p:txBody>
      </p:sp>
      <p:sp>
        <p:nvSpPr>
          <p:cNvPr id="147459" name="Rectangle 3"/>
          <p:cNvSpPr>
            <a:spLocks noGrp="1" noChangeArrowheads="1"/>
          </p:cNvSpPr>
          <p:nvPr>
            <p:ph type="body" idx="1"/>
          </p:nvPr>
        </p:nvSpPr>
        <p:spPr>
          <a:xfrm>
            <a:off x="457200" y="1143000"/>
            <a:ext cx="8686800" cy="4913313"/>
          </a:xfrm>
        </p:spPr>
        <p:txBody>
          <a:bodyPr/>
          <a:lstStyle/>
          <a:p>
            <a:endParaRPr lang="en-US"/>
          </a:p>
        </p:txBody>
      </p:sp>
      <p:pic>
        <p:nvPicPr>
          <p:cNvPr id="147461" name="Picture 5" descr="pituitary_brain2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143000"/>
            <a:ext cx="5562600" cy="5354638"/>
          </a:xfrm>
          <a:prstGeom prst="rect">
            <a:avLst/>
          </a:prstGeom>
          <a:noFill/>
          <a:extLst>
            <a:ext uri="{909E8E84-426E-40DD-AFC4-6F175D3DCCD1}">
              <a14:hiddenFill xmlns:a14="http://schemas.microsoft.com/office/drawing/2010/main">
                <a:solidFill>
                  <a:srgbClr val="FFFFFF"/>
                </a:solidFill>
              </a14:hiddenFill>
            </a:ext>
          </a:extLst>
        </p:spPr>
      </p:pic>
      <p:sp>
        <p:nvSpPr>
          <p:cNvPr id="147462" name="Text Box 6"/>
          <p:cNvSpPr txBox="1">
            <a:spLocks noChangeArrowheads="1"/>
          </p:cNvSpPr>
          <p:nvPr/>
        </p:nvSpPr>
        <p:spPr bwMode="auto">
          <a:xfrm>
            <a:off x="3733800" y="5334000"/>
            <a:ext cx="4724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solidFill>
                  <a:srgbClr val="000C18"/>
                </a:solidFill>
              </a:rPr>
              <a:t>-Master Gland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10937</TotalTime>
  <Words>1575</Words>
  <Application>Microsoft Office PowerPoint</Application>
  <PresentationFormat>On-screen Show (4:3)</PresentationFormat>
  <Paragraphs>161</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Globe</vt:lpstr>
      <vt:lpstr>PowerPoint Presentation</vt:lpstr>
      <vt:lpstr>Human Sexuality</vt:lpstr>
      <vt:lpstr>What’s The Difference</vt:lpstr>
      <vt:lpstr>Human Sexuality</vt:lpstr>
      <vt:lpstr>Puberty</vt:lpstr>
      <vt:lpstr>Physical Changes</vt:lpstr>
      <vt:lpstr>Concerns over physical changes</vt:lpstr>
      <vt:lpstr>Mental changes</vt:lpstr>
      <vt:lpstr>PowerPoint Presentation</vt:lpstr>
      <vt:lpstr>Emotional changes</vt:lpstr>
      <vt:lpstr>Male Reproductive System</vt:lpstr>
      <vt:lpstr>Male reproduction system</vt:lpstr>
      <vt:lpstr>PowerPoint Presentation</vt:lpstr>
      <vt:lpstr>   At birth, the tip of the penis is covered with a fold of skin called Foreskin  In the United States Circumcision (the surgical removal of the foreskin) is common although worldwide up to 80% of the population have intact penis's. </vt:lpstr>
      <vt:lpstr>Male Reproductive System is made up of both internal and external organs External organs: 1. testes (testicles) – are two small glands that produce sperm. Testes hang outside of the body in a sac called the scrotum -  This sac protects sperm by keeping the testes at a temperature slightly below normal  </vt:lpstr>
      <vt:lpstr>         Male Reproductive System   Penis – external sex organ in which the sperm is delivered to the females body. </vt:lpstr>
      <vt:lpstr>Male Reproductive System  </vt:lpstr>
      <vt:lpstr>Care of the reproductive system</vt:lpstr>
      <vt:lpstr>Testicular Self Exam </vt:lpstr>
      <vt:lpstr>Problems of the male reproductive system</vt:lpstr>
      <vt:lpstr>3.  Enlarged prostate gland – can enlarge for reasons such as infection, a tumor, or old age.  When the gland enlarges, it tends to squeeze the urethra, resulting in frequent or difficult urination 4.  Testicular torsion –twisting of testes so that blood vessels leading to the testes also twists, cutting off the blood supply.</vt:lpstr>
      <vt:lpstr>5.  Cancer of the Prostate – often a cancer site of older men.    6. Cancer of the testes -  occurs most frequently in males between the ages of 15 and 35. Hard lumps, or nodules , on the testes may be a sign of cancer.  There may or may not be pain associated with the lumps.  </vt:lpstr>
      <vt:lpstr>Female reproductive system</vt:lpstr>
      <vt:lpstr>FEMALE REPRODUCTIVE SYSTEM</vt:lpstr>
      <vt:lpstr>PowerPoint Presentation</vt:lpstr>
      <vt:lpstr>PowerPoint Presentation</vt:lpstr>
      <vt:lpstr>Menstruation</vt:lpstr>
      <vt:lpstr>Menstrual cycle</vt:lpstr>
      <vt:lpstr>     Problems of the FRS</vt:lpstr>
      <vt:lpstr>Maintaining Reproductive Health</vt:lpstr>
      <vt:lpstr>Problems that can cause infertility</vt:lpstr>
      <vt:lpstr>Other reproductive disorders</vt:lpstr>
      <vt:lpstr>Breast self-examination</vt:lpstr>
      <vt:lpstr>Breast Self Exam </vt:lpstr>
      <vt:lpstr>PowerPoint Presentation</vt:lpstr>
    </vt:vector>
  </TitlesOfParts>
  <Company>self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Sexuality</dc:title>
  <dc:creator>Bower, Ben</dc:creator>
  <cp:lastModifiedBy>Bower, Ben</cp:lastModifiedBy>
  <cp:revision>48</cp:revision>
  <dcterms:created xsi:type="dcterms:W3CDTF">2005-11-08T23:36:15Z</dcterms:created>
  <dcterms:modified xsi:type="dcterms:W3CDTF">2014-04-28T18:40:38Z</dcterms:modified>
</cp:coreProperties>
</file>